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7" r:id="rId8"/>
    <p:sldId id="266" r:id="rId9"/>
    <p:sldId id="264" r:id="rId10"/>
    <p:sldId id="265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58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63" autoAdjust="0"/>
    <p:restoredTop sz="94660"/>
  </p:normalViewPr>
  <p:slideViewPr>
    <p:cSldViewPr snapToGrid="0">
      <p:cViewPr varScale="1">
        <p:scale>
          <a:sx n="87" d="100"/>
          <a:sy n="87" d="100"/>
        </p:scale>
        <p:origin x="143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CF62-EF4D-416F-8571-E65239F4E1AF}" type="datetimeFigureOut">
              <a:rPr lang="zh-CN" altLang="en-US" smtClean="0"/>
              <a:t>2019/10/18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7AEC-F5E1-4D86-9BC9-2DA8F9C04D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8778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CF62-EF4D-416F-8571-E65239F4E1AF}" type="datetimeFigureOut">
              <a:rPr lang="zh-CN" altLang="en-US" smtClean="0"/>
              <a:t>2019/10/18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7AEC-F5E1-4D86-9BC9-2DA8F9C04D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340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CF62-EF4D-416F-8571-E65239F4E1AF}" type="datetimeFigureOut">
              <a:rPr lang="zh-CN" altLang="en-US" smtClean="0"/>
              <a:t>2019/10/18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7AEC-F5E1-4D86-9BC9-2DA8F9C04D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854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CF62-EF4D-416F-8571-E65239F4E1AF}" type="datetimeFigureOut">
              <a:rPr lang="zh-CN" altLang="en-US" smtClean="0"/>
              <a:t>2019/10/18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7AEC-F5E1-4D86-9BC9-2DA8F9C04D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837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CF62-EF4D-416F-8571-E65239F4E1AF}" type="datetimeFigureOut">
              <a:rPr lang="zh-CN" altLang="en-US" smtClean="0"/>
              <a:t>2019/10/18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7AEC-F5E1-4D86-9BC9-2DA8F9C04D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63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CF62-EF4D-416F-8571-E65239F4E1AF}" type="datetimeFigureOut">
              <a:rPr lang="zh-CN" altLang="en-US" smtClean="0"/>
              <a:t>2019/10/18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7AEC-F5E1-4D86-9BC9-2DA8F9C04D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508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CF62-EF4D-416F-8571-E65239F4E1AF}" type="datetimeFigureOut">
              <a:rPr lang="zh-CN" altLang="en-US" smtClean="0"/>
              <a:t>2019/10/18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7AEC-F5E1-4D86-9BC9-2DA8F9C04D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3126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CF62-EF4D-416F-8571-E65239F4E1AF}" type="datetimeFigureOut">
              <a:rPr lang="zh-CN" altLang="en-US" smtClean="0"/>
              <a:t>2019/10/18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7AEC-F5E1-4D86-9BC9-2DA8F9C04D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297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CF62-EF4D-416F-8571-E65239F4E1AF}" type="datetimeFigureOut">
              <a:rPr lang="zh-CN" altLang="en-US" smtClean="0"/>
              <a:t>2019/10/18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7AEC-F5E1-4D86-9BC9-2DA8F9C04D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682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CF62-EF4D-416F-8571-E65239F4E1AF}" type="datetimeFigureOut">
              <a:rPr lang="zh-CN" altLang="en-US" smtClean="0"/>
              <a:t>2019/10/18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7AEC-F5E1-4D86-9BC9-2DA8F9C04D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8068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CF62-EF4D-416F-8571-E65239F4E1AF}" type="datetimeFigureOut">
              <a:rPr lang="zh-CN" altLang="en-US" smtClean="0"/>
              <a:t>2019/10/18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07AEC-F5E1-4D86-9BC9-2DA8F9C04D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533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BCF62-EF4D-416F-8571-E65239F4E1AF}" type="datetimeFigureOut">
              <a:rPr lang="zh-CN" altLang="en-US" smtClean="0"/>
              <a:t>2019/10/18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7AEC-F5E1-4D86-9BC9-2DA8F9C04D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5431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tiff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98614" y="2019406"/>
            <a:ext cx="8012824" cy="417007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altLang="zh-CN" sz="3200" dirty="0"/>
              <a:t>Classical Machine Learning Algorithm:</a:t>
            </a:r>
            <a:br>
              <a:rPr lang="en-US" altLang="zh-CN" sz="3200" dirty="0"/>
            </a:br>
            <a:r>
              <a:rPr lang="en-US" altLang="zh-CN" sz="3200" dirty="0"/>
              <a:t>SVM and Boosting</a:t>
            </a:r>
            <a:br>
              <a:rPr lang="en-US" altLang="zh-CN" sz="3200" dirty="0"/>
            </a:br>
            <a:r>
              <a:rPr lang="en-US" altLang="zh-CN" sz="3200" dirty="0"/>
              <a:t/>
            </a:r>
            <a:br>
              <a:rPr lang="en-US" altLang="zh-CN" sz="3200" dirty="0"/>
            </a:br>
            <a:r>
              <a:rPr lang="zh-CN" altLang="en-US" sz="3200" dirty="0">
                <a:latin typeface="楷体" panose="02010609060101010101" pitchFamily="49" charset="-122"/>
                <a:ea typeface="楷体" panose="02010609060101010101" pitchFamily="49" charset="-122"/>
              </a:rPr>
              <a:t>王立威</a:t>
            </a:r>
            <a: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  <a:t/>
            </a:r>
            <a:br>
              <a:rPr lang="en-US" altLang="zh-CN" sz="32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3200" smtClean="0">
                <a:latin typeface="楷体" panose="02010609060101010101" pitchFamily="49" charset="-122"/>
                <a:ea typeface="楷体" panose="02010609060101010101" pitchFamily="49" charset="-122"/>
              </a:rPr>
              <a:t>北京大学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6518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altLang="zh-CN" dirty="0"/>
              <a:t>SVM</a:t>
            </a:r>
          </a:p>
          <a:p>
            <a:pPr marL="514350" indent="-514350">
              <a:buAutoNum type="arabicPeriod"/>
            </a:pPr>
            <a:r>
              <a:rPr lang="en-US" altLang="zh-CN" dirty="0"/>
              <a:t>Boosting</a:t>
            </a:r>
          </a:p>
          <a:p>
            <a:pPr marL="514350" indent="-514350">
              <a:buAutoNum type="arabicPeriod"/>
            </a:pP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9437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altLang="zh-CN" dirty="0"/>
              <a:t>SVM</a:t>
            </a:r>
          </a:p>
          <a:p>
            <a:pPr marL="514350" indent="-514350">
              <a:buAutoNum type="arabicPeriod"/>
            </a:pPr>
            <a:r>
              <a:rPr lang="en-US" altLang="zh-CN" dirty="0">
                <a:solidFill>
                  <a:schemeClr val="accent3">
                    <a:lumMod val="50000"/>
                  </a:schemeClr>
                </a:solidFill>
              </a:rPr>
              <a:t>Boosting</a:t>
            </a:r>
          </a:p>
          <a:p>
            <a:pPr marL="514350" indent="-514350">
              <a:buAutoNum type="arabicPeriod"/>
            </a:pP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932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Classification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2954" y="1825114"/>
            <a:ext cx="5501217" cy="3369522"/>
          </a:xfrm>
        </p:spPr>
        <p:txBody>
          <a:bodyPr>
            <a:norm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altLang="zh-CN" sz="2400" dirty="0">
                <a:solidFill>
                  <a:srgbClr val="000000"/>
                </a:solidFill>
              </a:rPr>
              <a:t>Classification is one of the most fundamental problem in machine learning.</a:t>
            </a:r>
          </a:p>
          <a:p>
            <a:pPr marL="342900" indent="-342900">
              <a:buFont typeface="Arial" charset="0"/>
              <a:buChar char="•"/>
            </a:pPr>
            <a:r>
              <a:rPr lang="en-US" altLang="zh-CN" sz="2400" dirty="0">
                <a:solidFill>
                  <a:srgbClr val="000000"/>
                </a:solidFill>
              </a:rPr>
              <a:t>How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to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find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a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hyperplane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that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separates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all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the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data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correctly?</a:t>
            </a:r>
          </a:p>
          <a:p>
            <a:pPr marL="342900" indent="-342900">
              <a:buFont typeface="Arial" charset="0"/>
              <a:buChar char="•"/>
            </a:pPr>
            <a:endParaRPr lang="en-US" altLang="zh-CN" sz="2400" dirty="0">
              <a:solidFill>
                <a:srgbClr val="000000"/>
              </a:solidFill>
            </a:endParaRPr>
          </a:p>
          <a:p>
            <a:pPr marL="342900" indent="-342900">
              <a:buFont typeface="Arial" charset="0"/>
              <a:buChar char="•"/>
            </a:pPr>
            <a:r>
              <a:rPr lang="en-US" altLang="zh-CN" sz="2400" dirty="0">
                <a:solidFill>
                  <a:srgbClr val="000000"/>
                </a:solidFill>
              </a:rPr>
              <a:t>For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linear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separable</a:t>
            </a:r>
            <a:r>
              <a:rPr lang="zh-CN" altLang="en-US" sz="2400" dirty="0">
                <a:solidFill>
                  <a:srgbClr val="000000"/>
                </a:solidFill>
              </a:rPr>
              <a:t> </a:t>
            </a:r>
            <a:r>
              <a:rPr lang="en-US" altLang="zh-CN" sz="2400" dirty="0">
                <a:solidFill>
                  <a:srgbClr val="000000"/>
                </a:solidFill>
              </a:rPr>
              <a:t>data:</a:t>
            </a:r>
            <a:endParaRPr lang="en-US" altLang="zh-CN" sz="2400" dirty="0"/>
          </a:p>
          <a:p>
            <a:endParaRPr lang="zh-CN" altLang="en-US" sz="2400" dirty="0"/>
          </a:p>
        </p:txBody>
      </p:sp>
      <p:grpSp>
        <p:nvGrpSpPr>
          <p:cNvPr id="4" name="组 3">
            <a:extLst>
              <a:ext uri="{FF2B5EF4-FFF2-40B4-BE49-F238E27FC236}">
                <a16:creationId xmlns:a16="http://schemas.microsoft.com/office/drawing/2014/main" id="{310438DA-3884-2244-BD89-11C39A1778BD}"/>
              </a:ext>
            </a:extLst>
          </p:cNvPr>
          <p:cNvGrpSpPr/>
          <p:nvPr/>
        </p:nvGrpSpPr>
        <p:grpSpPr>
          <a:xfrm>
            <a:off x="5755400" y="1825114"/>
            <a:ext cx="3130062" cy="2291255"/>
            <a:chOff x="6778219" y="2067193"/>
            <a:chExt cx="5344996" cy="3495407"/>
          </a:xfrm>
        </p:grpSpPr>
        <p:grpSp>
          <p:nvGrpSpPr>
            <p:cNvPr id="5" name="Group 1053">
              <a:extLst>
                <a:ext uri="{FF2B5EF4-FFF2-40B4-BE49-F238E27FC236}">
                  <a16:creationId xmlns:a16="http://schemas.microsoft.com/office/drawing/2014/main" id="{6BFAA2B0-0877-5747-8F91-BFDA94ADFB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78219" y="2067193"/>
              <a:ext cx="5344996" cy="3495407"/>
              <a:chOff x="240" y="318"/>
              <a:chExt cx="5661" cy="3474"/>
            </a:xfrm>
          </p:grpSpPr>
          <p:sp>
            <p:nvSpPr>
              <p:cNvPr id="25" name="Oval 1027">
                <a:extLst>
                  <a:ext uri="{FF2B5EF4-FFF2-40B4-BE49-F238E27FC236}">
                    <a16:creationId xmlns:a16="http://schemas.microsoft.com/office/drawing/2014/main" id="{011AA674-184E-F94E-9B40-A5443AC30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1920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Oval 1028">
                <a:extLst>
                  <a:ext uri="{FF2B5EF4-FFF2-40B4-BE49-F238E27FC236}">
                    <a16:creationId xmlns:a16="http://schemas.microsoft.com/office/drawing/2014/main" id="{89DD2B4D-E7A0-4F46-9C12-BE8E71FD68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208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Oval 1029">
                <a:extLst>
                  <a:ext uri="{FF2B5EF4-FFF2-40B4-BE49-F238E27FC236}">
                    <a16:creationId xmlns:a16="http://schemas.microsoft.com/office/drawing/2014/main" id="{A8BD1A36-82F3-2A41-96F5-DD15B5A8A8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2832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Oval 1030">
                <a:extLst>
                  <a:ext uri="{FF2B5EF4-FFF2-40B4-BE49-F238E27FC236}">
                    <a16:creationId xmlns:a16="http://schemas.microsoft.com/office/drawing/2014/main" id="{B170170E-FCDC-8C44-AA10-D733EB156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2400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Oval 1031">
                <a:extLst>
                  <a:ext uri="{FF2B5EF4-FFF2-40B4-BE49-F238E27FC236}">
                    <a16:creationId xmlns:a16="http://schemas.microsoft.com/office/drawing/2014/main" id="{75EDE369-F8D1-834E-802E-FBAA8AA4EC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2976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0" name="Oval 1032">
                <a:extLst>
                  <a:ext uri="{FF2B5EF4-FFF2-40B4-BE49-F238E27FC236}">
                    <a16:creationId xmlns:a16="http://schemas.microsoft.com/office/drawing/2014/main" id="{2ED92EC6-A402-E342-A92F-C9A3FE0DDB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3072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1" name="Oval 1033">
                <a:extLst>
                  <a:ext uri="{FF2B5EF4-FFF2-40B4-BE49-F238E27FC236}">
                    <a16:creationId xmlns:a16="http://schemas.microsoft.com/office/drawing/2014/main" id="{91487508-C2C7-8342-9DF7-A9C0DF4159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" y="2544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2" name="Oval 1034">
                <a:extLst>
                  <a:ext uri="{FF2B5EF4-FFF2-40B4-BE49-F238E27FC236}">
                    <a16:creationId xmlns:a16="http://schemas.microsoft.com/office/drawing/2014/main" id="{EA5BD7EA-D762-8B48-95AD-B6330A6196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2688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3" name="Oval 1035">
                <a:extLst>
                  <a:ext uri="{FF2B5EF4-FFF2-40B4-BE49-F238E27FC236}">
                    <a16:creationId xmlns:a16="http://schemas.microsoft.com/office/drawing/2014/main" id="{827EA2F4-6FF5-3E41-9110-52D927C66C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3552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Oval 1036">
                <a:extLst>
                  <a:ext uri="{FF2B5EF4-FFF2-40B4-BE49-F238E27FC236}">
                    <a16:creationId xmlns:a16="http://schemas.microsoft.com/office/drawing/2014/main" id="{01CA14A2-C29C-854F-A266-996B36D662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432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5" name="Oval 1037">
                <a:extLst>
                  <a:ext uri="{FF2B5EF4-FFF2-40B4-BE49-F238E27FC236}">
                    <a16:creationId xmlns:a16="http://schemas.microsoft.com/office/drawing/2014/main" id="{8F58B4A4-307B-7647-B780-9DD31F18F2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5" y="913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6" name="Oval 1038">
                <a:extLst>
                  <a:ext uri="{FF2B5EF4-FFF2-40B4-BE49-F238E27FC236}">
                    <a16:creationId xmlns:a16="http://schemas.microsoft.com/office/drawing/2014/main" id="{F3FCEE97-1AC1-974A-8D64-D2868EC695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1296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7" name="Oval 1039">
                <a:extLst>
                  <a:ext uri="{FF2B5EF4-FFF2-40B4-BE49-F238E27FC236}">
                    <a16:creationId xmlns:a16="http://schemas.microsoft.com/office/drawing/2014/main" id="{CC59BE12-3D5F-624A-8832-05E25F56DF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2064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8" name="Oval 1040">
                <a:extLst>
                  <a:ext uri="{FF2B5EF4-FFF2-40B4-BE49-F238E27FC236}">
                    <a16:creationId xmlns:a16="http://schemas.microsoft.com/office/drawing/2014/main" id="{C44CA928-6652-3445-BDAC-0A91CA21AF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104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39" name="Oval 1041">
                <a:extLst>
                  <a:ext uri="{FF2B5EF4-FFF2-40B4-BE49-F238E27FC236}">
                    <a16:creationId xmlns:a16="http://schemas.microsoft.com/office/drawing/2014/main" id="{756B3C35-1402-214C-B478-EE94A25CEA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1536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0" name="Oval 1042">
                <a:extLst>
                  <a:ext uri="{FF2B5EF4-FFF2-40B4-BE49-F238E27FC236}">
                    <a16:creationId xmlns:a16="http://schemas.microsoft.com/office/drawing/2014/main" id="{014FEE66-D8DF-B64E-815B-477ACAE726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8" y="1824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1" name="Oval 1043">
                <a:extLst>
                  <a:ext uri="{FF2B5EF4-FFF2-40B4-BE49-F238E27FC236}">
                    <a16:creationId xmlns:a16="http://schemas.microsoft.com/office/drawing/2014/main" id="{ADAF99F3-5F4A-F54D-90BF-F0BF9A7F4D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1248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2" name="Oval 1044">
                <a:extLst>
                  <a:ext uri="{FF2B5EF4-FFF2-40B4-BE49-F238E27FC236}">
                    <a16:creationId xmlns:a16="http://schemas.microsoft.com/office/drawing/2014/main" id="{C2333E5C-724F-C94D-A813-84717A4E05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768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3" name="Line 1046">
                <a:extLst>
                  <a:ext uri="{FF2B5EF4-FFF2-40B4-BE49-F238E27FC236}">
                    <a16:creationId xmlns:a16="http://schemas.microsoft.com/office/drawing/2014/main" id="{A0458ECD-8CF5-F04B-954E-7E8F636497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2" y="384"/>
                <a:ext cx="0" cy="3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4" name="Line 1047">
                <a:extLst>
                  <a:ext uri="{FF2B5EF4-FFF2-40B4-BE49-F238E27FC236}">
                    <a16:creationId xmlns:a16="http://schemas.microsoft.com/office/drawing/2014/main" id="{DDDFB799-78C5-A847-998A-6B021AC540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3792"/>
                <a:ext cx="48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Oval 1048">
                <a:extLst>
                  <a:ext uri="{FF2B5EF4-FFF2-40B4-BE49-F238E27FC236}">
                    <a16:creationId xmlns:a16="http://schemas.microsoft.com/office/drawing/2014/main" id="{1F858B88-58C3-8B4E-901E-8A34AE2C4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7" y="531"/>
                <a:ext cx="98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6" name="Oval 1049">
                <a:extLst>
                  <a:ext uri="{FF2B5EF4-FFF2-40B4-BE49-F238E27FC236}">
                    <a16:creationId xmlns:a16="http://schemas.microsoft.com/office/drawing/2014/main" id="{3C423CA2-C906-7B42-AE28-837757BD4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8" y="975"/>
                <a:ext cx="98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47" name="Text Box 1050">
                <a:extLst>
                  <a:ext uri="{FF2B5EF4-FFF2-40B4-BE49-F238E27FC236}">
                    <a16:creationId xmlns:a16="http://schemas.microsoft.com/office/drawing/2014/main" id="{1B34504C-8308-8246-9746-4133FCFD1E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80" y="318"/>
                <a:ext cx="839" cy="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sv-SE" altLang="zh-CN" sz="2400" dirty="0">
                    <a:solidFill>
                      <a:srgbClr val="000000"/>
                    </a:solidFill>
                  </a:rPr>
                  <a:t>y=-1</a:t>
                </a:r>
              </a:p>
            </p:txBody>
          </p:sp>
          <p:sp>
            <p:nvSpPr>
              <p:cNvPr id="48" name="Text Box 1051">
                <a:extLst>
                  <a:ext uri="{FF2B5EF4-FFF2-40B4-BE49-F238E27FC236}">
                    <a16:creationId xmlns:a16="http://schemas.microsoft.com/office/drawing/2014/main" id="{6AE62F3C-04E1-BE41-A242-A4F5D44FB9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80" y="779"/>
                <a:ext cx="921" cy="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sv-SE" altLang="zh-CN" sz="2400" dirty="0">
                    <a:solidFill>
                      <a:srgbClr val="000000"/>
                    </a:solidFill>
                  </a:rPr>
                  <a:t>y=+1</a:t>
                </a:r>
              </a:p>
            </p:txBody>
          </p:sp>
        </p:grpSp>
        <p:sp>
          <p:nvSpPr>
            <p:cNvPr id="6" name="Oval 1027">
              <a:extLst>
                <a:ext uri="{FF2B5EF4-FFF2-40B4-BE49-F238E27FC236}">
                  <a16:creationId xmlns:a16="http://schemas.microsoft.com/office/drawing/2014/main" id="{8CA98C07-1AA6-924D-9502-72EC4889B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7031" y="3831465"/>
              <a:ext cx="135962" cy="14488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7" name="Oval 1027">
              <a:extLst>
                <a:ext uri="{FF2B5EF4-FFF2-40B4-BE49-F238E27FC236}">
                  <a16:creationId xmlns:a16="http://schemas.microsoft.com/office/drawing/2014/main" id="{98E618AC-E1B1-914F-A4CF-3205497C9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9431" y="3983865"/>
              <a:ext cx="135962" cy="14488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8" name="Oval 1027">
              <a:extLst>
                <a:ext uri="{FF2B5EF4-FFF2-40B4-BE49-F238E27FC236}">
                  <a16:creationId xmlns:a16="http://schemas.microsoft.com/office/drawing/2014/main" id="{3E734B05-9C4E-F745-8D11-B57927EF2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1831" y="4136265"/>
              <a:ext cx="135962" cy="14488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9" name="Oval 1027">
              <a:extLst>
                <a:ext uri="{FF2B5EF4-FFF2-40B4-BE49-F238E27FC236}">
                  <a16:creationId xmlns:a16="http://schemas.microsoft.com/office/drawing/2014/main" id="{38C3C624-807C-FA4F-99F0-5CC541FD9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33261" y="4406051"/>
              <a:ext cx="135962" cy="14488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0" name="Oval 1027">
              <a:extLst>
                <a:ext uri="{FF2B5EF4-FFF2-40B4-BE49-F238E27FC236}">
                  <a16:creationId xmlns:a16="http://schemas.microsoft.com/office/drawing/2014/main" id="{AD169AD1-BB4A-C34B-9999-1A134F0745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46631" y="4441065"/>
              <a:ext cx="135962" cy="14488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1" name="Oval 1027">
              <a:extLst>
                <a:ext uri="{FF2B5EF4-FFF2-40B4-BE49-F238E27FC236}">
                  <a16:creationId xmlns:a16="http://schemas.microsoft.com/office/drawing/2014/main" id="{93F8438F-93B2-4D4D-8287-41C68A40F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53469" y="4782870"/>
              <a:ext cx="135962" cy="14488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2" name="Oval 1027">
              <a:extLst>
                <a:ext uri="{FF2B5EF4-FFF2-40B4-BE49-F238E27FC236}">
                  <a16:creationId xmlns:a16="http://schemas.microsoft.com/office/drawing/2014/main" id="{CE83D86E-4E46-0441-81E2-921BF803E9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0193" y="4990096"/>
              <a:ext cx="135962" cy="14488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3" name="Oval 1027">
              <a:extLst>
                <a:ext uri="{FF2B5EF4-FFF2-40B4-BE49-F238E27FC236}">
                  <a16:creationId xmlns:a16="http://schemas.microsoft.com/office/drawing/2014/main" id="{F492D086-A615-654F-881E-90C1541F42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8948" y="4862311"/>
              <a:ext cx="135962" cy="14488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4" name="Oval 1027">
              <a:extLst>
                <a:ext uri="{FF2B5EF4-FFF2-40B4-BE49-F238E27FC236}">
                  <a16:creationId xmlns:a16="http://schemas.microsoft.com/office/drawing/2014/main" id="{834C2D42-D57E-DA4B-8C57-40AC1B8BB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56231" y="5050665"/>
              <a:ext cx="135962" cy="14488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5" name="Oval 1027">
              <a:extLst>
                <a:ext uri="{FF2B5EF4-FFF2-40B4-BE49-F238E27FC236}">
                  <a16:creationId xmlns:a16="http://schemas.microsoft.com/office/drawing/2014/main" id="{228BB838-E7C7-4042-8C1A-D5383B5943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8419" y="4972520"/>
              <a:ext cx="135962" cy="14488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6" name="Oval 1027">
              <a:extLst>
                <a:ext uri="{FF2B5EF4-FFF2-40B4-BE49-F238E27FC236}">
                  <a16:creationId xmlns:a16="http://schemas.microsoft.com/office/drawing/2014/main" id="{B784D31F-ADDD-6B49-973C-8B4A875BDF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1031" y="5355465"/>
              <a:ext cx="135962" cy="144887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7" name="Oval 1037">
              <a:extLst>
                <a:ext uri="{FF2B5EF4-FFF2-40B4-BE49-F238E27FC236}">
                  <a16:creationId xmlns:a16="http://schemas.microsoft.com/office/drawing/2014/main" id="{043E1BD2-BF50-1748-AFFB-FF6FDAC0F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0438" y="2971800"/>
              <a:ext cx="135962" cy="144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8" name="Oval 1037">
              <a:extLst>
                <a:ext uri="{FF2B5EF4-FFF2-40B4-BE49-F238E27FC236}">
                  <a16:creationId xmlns:a16="http://schemas.microsoft.com/office/drawing/2014/main" id="{11C9930E-EF2C-514C-8BCD-FD44C31359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8828" y="2580753"/>
              <a:ext cx="135962" cy="144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" name="Oval 1037">
              <a:extLst>
                <a:ext uri="{FF2B5EF4-FFF2-40B4-BE49-F238E27FC236}">
                  <a16:creationId xmlns:a16="http://schemas.microsoft.com/office/drawing/2014/main" id="{64F354DD-CCA9-0C43-A7C0-17F3E101F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7963" y="3275459"/>
              <a:ext cx="135962" cy="144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0" name="Oval 1037">
              <a:extLst>
                <a:ext uri="{FF2B5EF4-FFF2-40B4-BE49-F238E27FC236}">
                  <a16:creationId xmlns:a16="http://schemas.microsoft.com/office/drawing/2014/main" id="{CF292F1B-3A0C-C14B-BA6F-AE5DF807D0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4114" y="2529021"/>
              <a:ext cx="135962" cy="144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1" name="Oval 1037">
              <a:extLst>
                <a:ext uri="{FF2B5EF4-FFF2-40B4-BE49-F238E27FC236}">
                  <a16:creationId xmlns:a16="http://schemas.microsoft.com/office/drawing/2014/main" id="{5226EAF0-EBF7-AC44-94C9-7812C652D2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9201" y="4096997"/>
              <a:ext cx="135962" cy="144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2" name="Oval 1037">
              <a:extLst>
                <a:ext uri="{FF2B5EF4-FFF2-40B4-BE49-F238E27FC236}">
                  <a16:creationId xmlns:a16="http://schemas.microsoft.com/office/drawing/2014/main" id="{44278C33-1671-B64D-A334-56BD99AF7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95163" y="3732659"/>
              <a:ext cx="135962" cy="144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3" name="Oval 1037">
              <a:extLst>
                <a:ext uri="{FF2B5EF4-FFF2-40B4-BE49-F238E27FC236}">
                  <a16:creationId xmlns:a16="http://schemas.microsoft.com/office/drawing/2014/main" id="{7C8B9B7E-68E7-9746-A931-7B9E034CC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78191" y="4395990"/>
              <a:ext cx="135962" cy="1448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" name="Line 1057">
              <a:extLst>
                <a:ext uri="{FF2B5EF4-FFF2-40B4-BE49-F238E27FC236}">
                  <a16:creationId xmlns:a16="http://schemas.microsoft.com/office/drawing/2014/main" id="{1A174ED3-3CE0-A942-8AA0-D392566C84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55827" y="2453314"/>
              <a:ext cx="388620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solidFill>
                  <a:srgbClr val="00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646BAAF8-E86D-C444-A674-124A56F685B1}"/>
                  </a:ext>
                </a:extLst>
              </p:cNvPr>
              <p:cNvSpPr txBox="1"/>
              <p:nvPr/>
            </p:nvSpPr>
            <p:spPr>
              <a:xfrm>
                <a:off x="879265" y="4782728"/>
                <a:ext cx="4235380" cy="8238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400" b="0" i="1" smtClean="0">
                          <a:latin typeface="Cambria Math" charset="0"/>
                        </a:rPr>
                        <m:t>𝑓</m:t>
                      </m:r>
                      <m:d>
                        <m:dPr>
                          <m:ctrlPr>
                            <a:rPr kumimoji="1"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400" b="1" i="1" smtClean="0">
                              <a:latin typeface="Cambria Math" charset="0"/>
                            </a:rPr>
                            <m:t>𝒙</m:t>
                          </m:r>
                        </m:e>
                      </m:d>
                      <m:r>
                        <a:rPr kumimoji="1" lang="en-US" altLang="zh-CN" sz="2400" b="0" i="1" smtClean="0">
                          <a:latin typeface="Cambria Math" charset="0"/>
                        </a:rPr>
                        <m:t>=</m:t>
                      </m:r>
                      <m:r>
                        <a:rPr kumimoji="1" lang="en-US" altLang="zh-CN" sz="2400" b="1" i="1" smtClean="0">
                          <a:latin typeface="Cambria Math" charset="0"/>
                        </a:rPr>
                        <m:t>𝒘</m:t>
                      </m:r>
                      <m:r>
                        <a:rPr kumimoji="1" lang="en-US" altLang="zh-CN" sz="2400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∙</m:t>
                      </m:r>
                      <m:r>
                        <a:rPr kumimoji="1" lang="en-US" altLang="zh-CN" sz="2400" b="1" i="1" smtClean="0">
                          <a:latin typeface="Cambria Math" charset="0"/>
                        </a:rPr>
                        <m:t>𝒙</m:t>
                      </m:r>
                      <m:r>
                        <a:rPr kumimoji="1" lang="en-US" altLang="zh-CN" sz="2400" b="0" i="1" smtClean="0">
                          <a:latin typeface="Cambria Math" charset="0"/>
                        </a:rPr>
                        <m:t>+</m:t>
                      </m:r>
                      <m:r>
                        <a:rPr kumimoji="1" lang="en-US" altLang="zh-CN" sz="2400" b="0" i="1" smtClean="0">
                          <a:latin typeface="Cambria Math" charset="0"/>
                        </a:rPr>
                        <m:t>𝑏</m:t>
                      </m:r>
                      <m:d>
                        <m:dPr>
                          <m:begChr m:val="{"/>
                          <m:endChr m:val=""/>
                          <m:ctrlPr>
                            <a:rPr kumimoji="1" lang="mr-IN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1" lang="mr-IN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kumimoji="1" lang="zh-CN" altLang="en-US" sz="2400" b="0" i="1" smtClean="0"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kumimoji="1" lang="en-US" altLang="zh-CN" sz="2400" b="0" i="1" smtClean="0">
                                  <a:latin typeface="Cambria Math" charset="0"/>
                                </a:rPr>
                                <m:t>&gt;0</m:t>
                              </m:r>
                              <m:r>
                                <a:rPr kumimoji="1" lang="zh-CN" altLang="en-US" sz="2400" b="0" i="1" smtClean="0">
                                  <a:latin typeface="Cambria Math" charset="0"/>
                                </a:rPr>
                                <m:t>     </m:t>
                              </m:r>
                              <m:r>
                                <a:rPr kumimoji="1" lang="en-US" altLang="zh-CN" sz="2400" b="1" i="1" smtClean="0">
                                  <a:latin typeface="Cambria Math" charset="0"/>
                                </a:rPr>
                                <m:t>𝒙</m:t>
                              </m:r>
                              <m:r>
                                <a:rPr kumimoji="1" lang="en-US" altLang="zh-CN" sz="2400" b="0" i="1" smtClean="0">
                                  <a:latin typeface="Cambria Math" charset="0"/>
                                </a:rPr>
                                <m:t>∈</m:t>
                              </m:r>
                              <m:r>
                                <a:rPr kumimoji="1" lang="zh-CN" altLang="en-US" sz="2400" b="0" i="1" smtClean="0">
                                  <a:latin typeface="Cambria Math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kumimoji="1" lang="en-US" altLang="zh-CN" sz="2400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zh-CN" altLang="en-US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kumimoji="1" lang="en-US" altLang="zh-CN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kumimoji="1" lang="en-US" altLang="zh-CN" sz="2400" b="0" i="1" smtClean="0">
                                  <a:latin typeface="Cambria Math" charset="0"/>
                                </a:rPr>
                                <m:t>&lt;0</m:t>
                              </m:r>
                              <m:r>
                                <a:rPr kumimoji="1" lang="zh-CN" altLang="en-US" sz="2400" b="0" i="1" smtClean="0">
                                  <a:latin typeface="Cambria Math" charset="0"/>
                                </a:rPr>
                                <m:t>     </m:t>
                              </m:r>
                              <m:r>
                                <a:rPr kumimoji="1" lang="en-US" altLang="zh-CN" sz="2400" b="1" i="1" smtClean="0">
                                  <a:latin typeface="Cambria Math" charset="0"/>
                                </a:rPr>
                                <m:t>𝒙</m:t>
                              </m:r>
                              <m:r>
                                <a:rPr kumimoji="1" lang="en-US" altLang="zh-CN" sz="2400" b="0" i="1" smtClean="0">
                                  <a:latin typeface="Cambria Math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kumimoji="1" lang="en-US" altLang="zh-C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400" b="0" i="1" smtClean="0">
                                      <a:latin typeface="Cambria Math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kumimoji="1" lang="en-US" altLang="zh-CN" sz="2400" b="0" i="1" smtClean="0">
                                      <a:latin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646BAAF8-E86D-C444-A674-124A56F68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265" y="4782728"/>
                <a:ext cx="4235380" cy="823815"/>
              </a:xfrm>
              <a:prstGeom prst="rect">
                <a:avLst/>
              </a:prstGeom>
              <a:blipFill>
                <a:blip r:embed="rId3"/>
                <a:stretch>
                  <a:fillRect l="-2985" t="-227692" r="-896" b="-3292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1683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Linear</a:t>
            </a:r>
            <a:r>
              <a:rPr lang="zh-CN" altLang="en-US" dirty="0"/>
              <a:t> </a:t>
            </a:r>
            <a:r>
              <a:rPr lang="en-US" altLang="zh-CN" dirty="0"/>
              <a:t>Classifier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D53B2444-C081-E745-98A1-BCFBE5C88B6B}"/>
                  </a:ext>
                </a:extLst>
              </p:cNvPr>
              <p:cNvSpPr txBox="1"/>
              <p:nvPr/>
            </p:nvSpPr>
            <p:spPr>
              <a:xfrm>
                <a:off x="570410" y="1825625"/>
                <a:ext cx="582237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000000"/>
                    </a:solidFill>
                  </a:rPr>
                  <a:t>Linear binary classifier:</a:t>
                </a:r>
              </a:p>
              <a:p>
                <a:endParaRPr lang="en-US" altLang="zh-CN" sz="2400" dirty="0">
                  <a:solidFill>
                    <a:srgbClr val="000000"/>
                  </a:solidFill>
                </a:endParaRPr>
              </a:p>
              <a:p>
                <a:r>
                  <a:rPr lang="en-US" altLang="zh-CN" sz="2400" dirty="0">
                    <a:solidFill>
                      <a:srgbClr val="000000"/>
                    </a:solidFill>
                  </a:rPr>
                  <a:t>	     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"/>
                        <m:ctrlPr>
                          <a:rPr lang="zh-CN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zh-CN" altLang="en-US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zh-CN" altLang="en-US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sign</m:t>
                        </m:r>
                        <m:r>
                          <a:rPr lang="zh-CN" altLang="en-US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zh-CN" altLang="en-US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𝐰</m:t>
                        </m:r>
                        <m:r>
                          <a:rPr lang="zh-CN" altLang="en-US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zh-CN" altLang="en-US" sz="24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𝐱</m:t>
                        </m:r>
                        <m:r>
                          <a:rPr lang="zh-CN" altLang="en-US" sz="2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altLang="zh-CN" sz="24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D53B2444-C081-E745-98A1-BCFBE5C88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410" y="1825625"/>
                <a:ext cx="5822374" cy="1200329"/>
              </a:xfrm>
              <a:prstGeom prst="rect">
                <a:avLst/>
              </a:prstGeom>
              <a:blipFill>
                <a:blip r:embed="rId3"/>
                <a:stretch>
                  <a:fillRect l="-1525" t="-5319" b="-744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7E20708-9962-2142-B29B-2E8BC75F6D92}"/>
                  </a:ext>
                </a:extLst>
              </p:cNvPr>
              <p:cNvSpPr txBox="1"/>
              <p:nvPr/>
            </p:nvSpPr>
            <p:spPr>
              <a:xfrm>
                <a:off x="293707" y="3416737"/>
                <a:ext cx="5551680" cy="34412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000000"/>
                    </a:solidFill>
                  </a:rPr>
                  <a:t>Margin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is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defined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as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the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minimum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distance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between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data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points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and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hyperplane.</a:t>
                </a:r>
              </a:p>
              <a:p>
                <a:r>
                  <a:rPr lang="en-US" altLang="zh-CN" sz="2400" dirty="0">
                    <a:solidFill>
                      <a:srgbClr val="000000"/>
                    </a:solidFill>
                  </a:rPr>
                  <a:t>	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zh-CN" altLang="en-US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zh-CN" alt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d>
                            <m:dPr>
                              <m:endChr m:val=""/>
                              <m:ctrlP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2400" b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zh-CN" altLang="en-US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zh-CN" altLang="en-US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)∈</m:t>
                              </m:r>
                              <m: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lim>
                      </m:limLow>
                      <m:f>
                        <m:fPr>
                          <m:ctrlPr>
                            <a:rPr lang="zh-CN" alt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zh-CN" altLang="en-US" sz="2400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𝐰</m:t>
                          </m:r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zh-CN" altLang="en-US" sz="2400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num>
                        <m:den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‖</m:t>
                          </m:r>
                          <m:r>
                            <a:rPr lang="zh-CN" altLang="en-US" sz="2400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𝐰</m:t>
                          </m:r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‖</m:t>
                          </m:r>
                        </m:den>
                      </m:f>
                    </m:oMath>
                  </m:oMathPara>
                </a14:m>
                <a:endParaRPr lang="en-US" altLang="zh-CN" sz="2400" dirty="0">
                  <a:solidFill>
                    <a:srgbClr val="000000"/>
                  </a:solidFill>
                </a:endParaRPr>
              </a:p>
              <a:p>
                <a:endParaRPr lang="en-US" altLang="zh-CN" sz="2400" dirty="0">
                  <a:solidFill>
                    <a:srgbClr val="000000"/>
                  </a:solidFill>
                </a:endParaRPr>
              </a:p>
              <a:p>
                <a:r>
                  <a:rPr lang="en-US" altLang="zh-CN" sz="2400" dirty="0">
                    <a:solidFill>
                      <a:srgbClr val="000000"/>
                    </a:solidFill>
                  </a:rPr>
                  <a:t>A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classifier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with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high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margin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may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be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a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good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classifier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for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this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problem.</a:t>
                </a:r>
                <a:endParaRPr lang="zh-CN" altLang="en-US" sz="2400" dirty="0">
                  <a:solidFill>
                    <a:srgbClr val="000000"/>
                  </a:solidFill>
                </a:endParaRPr>
              </a:p>
              <a:p>
                <a:r>
                  <a:rPr lang="en-US" altLang="zh-CN" sz="24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07E20708-9962-2142-B29B-2E8BC75F6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707" y="3416737"/>
                <a:ext cx="5551680" cy="3441263"/>
              </a:xfrm>
              <a:prstGeom prst="rect">
                <a:avLst/>
              </a:prstGeom>
              <a:blipFill>
                <a:blip r:embed="rId4"/>
                <a:stretch>
                  <a:fillRect l="-1598" t="-1471" r="-13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2" name="组 119">
            <a:extLst>
              <a:ext uri="{FF2B5EF4-FFF2-40B4-BE49-F238E27FC236}">
                <a16:creationId xmlns:a16="http://schemas.microsoft.com/office/drawing/2014/main" id="{41F7BD17-EA20-2E4F-8099-42B6BA575730}"/>
              </a:ext>
            </a:extLst>
          </p:cNvPr>
          <p:cNvGrpSpPr/>
          <p:nvPr/>
        </p:nvGrpSpPr>
        <p:grpSpPr>
          <a:xfrm>
            <a:off x="5606314" y="1825625"/>
            <a:ext cx="3238149" cy="2524264"/>
            <a:chOff x="6769156" y="1987950"/>
            <a:chExt cx="5422844" cy="3764390"/>
          </a:xfrm>
        </p:grpSpPr>
        <p:grpSp>
          <p:nvGrpSpPr>
            <p:cNvPr id="163" name="组 120">
              <a:extLst>
                <a:ext uri="{FF2B5EF4-FFF2-40B4-BE49-F238E27FC236}">
                  <a16:creationId xmlns:a16="http://schemas.microsoft.com/office/drawing/2014/main" id="{58587128-0AFC-004A-902B-C908BABE249C}"/>
                </a:ext>
              </a:extLst>
            </p:cNvPr>
            <p:cNvGrpSpPr/>
            <p:nvPr/>
          </p:nvGrpSpPr>
          <p:grpSpPr>
            <a:xfrm>
              <a:off x="6769156" y="1987950"/>
              <a:ext cx="4503475" cy="3764390"/>
              <a:chOff x="6769156" y="1987950"/>
              <a:chExt cx="4503475" cy="3764390"/>
            </a:xfrm>
          </p:grpSpPr>
          <p:sp>
            <p:nvSpPr>
              <p:cNvPr id="208" name="Line 1057">
                <a:extLst>
                  <a:ext uri="{FF2B5EF4-FFF2-40B4-BE49-F238E27FC236}">
                    <a16:creationId xmlns:a16="http://schemas.microsoft.com/office/drawing/2014/main" id="{53F84F96-556B-DB48-A12A-49EFDB65D4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57383" y="2459898"/>
                <a:ext cx="3886200" cy="2895600"/>
              </a:xfrm>
              <a:prstGeom prst="line">
                <a:avLst/>
              </a:prstGeom>
              <a:noFill/>
              <a:ln w="9525">
                <a:solidFill>
                  <a:srgbClr val="00206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9" name="Line 1058">
                <a:extLst>
                  <a:ext uri="{FF2B5EF4-FFF2-40B4-BE49-F238E27FC236}">
                    <a16:creationId xmlns:a16="http://schemas.microsoft.com/office/drawing/2014/main" id="{C45BBB1D-E032-D942-90D1-4C65DB2C33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48331" y="3435750"/>
                <a:ext cx="3352800" cy="11430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0" name="Line 1059">
                <a:extLst>
                  <a:ext uri="{FF2B5EF4-FFF2-40B4-BE49-F238E27FC236}">
                    <a16:creationId xmlns:a16="http://schemas.microsoft.com/office/drawing/2014/main" id="{3A763391-8F38-B643-A55E-79F87159F7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986531" y="1987950"/>
                <a:ext cx="1905000" cy="34290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1" name="Line 1057">
                <a:extLst>
                  <a:ext uri="{FF2B5EF4-FFF2-40B4-BE49-F238E27FC236}">
                    <a16:creationId xmlns:a16="http://schemas.microsoft.com/office/drawing/2014/main" id="{0069A9E1-A9A8-114A-A264-9EA8C62C22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69156" y="2856740"/>
                <a:ext cx="3886200" cy="2895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212" name="直接箭头连接符 5">
                <a:extLst>
                  <a:ext uri="{FF2B5EF4-FFF2-40B4-BE49-F238E27FC236}">
                    <a16:creationId xmlns:a16="http://schemas.microsoft.com/office/drawing/2014/main" id="{E4F23E2E-0257-874A-9102-9C2E2AD4275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240000" flipV="1">
                <a:off x="7097692" y="2692831"/>
                <a:ext cx="253564" cy="4271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直接箭头连接符 42">
                <a:extLst>
                  <a:ext uri="{FF2B5EF4-FFF2-40B4-BE49-F238E27FC236}">
                    <a16:creationId xmlns:a16="http://schemas.microsoft.com/office/drawing/2014/main" id="{9C3780D0-5A74-9547-9258-75C7DE0BF059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240000" flipV="1">
                <a:off x="7382828" y="2284788"/>
                <a:ext cx="253564" cy="4271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4" name="矩形 213">
                    <a:extLst>
                      <a:ext uri="{FF2B5EF4-FFF2-40B4-BE49-F238E27FC236}">
                        <a16:creationId xmlns:a16="http://schemas.microsoft.com/office/drawing/2014/main" id="{AAC21C35-A80E-9C41-95A5-9566BE986A73}"/>
                      </a:ext>
                    </a:extLst>
                  </p:cNvPr>
                  <p:cNvSpPr/>
                  <p:nvPr/>
                </p:nvSpPr>
                <p:spPr>
                  <a:xfrm>
                    <a:off x="7189146" y="2773441"/>
                    <a:ext cx="38145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oMath>
                      </m:oMathPara>
                    </a14:m>
                    <a:endParaRPr lang="zh-CN" altLang="en-US" dirty="0">
                      <a:solidFill>
                        <a:srgbClr val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2" name="矩形 17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89146" y="2773441"/>
                    <a:ext cx="381450" cy="369332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b="-8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5" name="矩形 214">
                    <a:extLst>
                      <a:ext uri="{FF2B5EF4-FFF2-40B4-BE49-F238E27FC236}">
                        <a16:creationId xmlns:a16="http://schemas.microsoft.com/office/drawing/2014/main" id="{8F75EA7F-A290-F342-9FC8-53F2CDE7DE8B}"/>
                      </a:ext>
                    </a:extLst>
                  </p:cNvPr>
                  <p:cNvSpPr/>
                  <p:nvPr/>
                </p:nvSpPr>
                <p:spPr>
                  <a:xfrm>
                    <a:off x="7459531" y="2380150"/>
                    <a:ext cx="38145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oMath>
                      </m:oMathPara>
                    </a14:m>
                    <a:endParaRPr lang="zh-CN" altLang="en-US" dirty="0">
                      <a:solidFill>
                        <a:srgbClr val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3" name="矩形 17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59531" y="2380150"/>
                    <a:ext cx="381450" cy="369332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16" name="Line 1057">
                <a:extLst>
                  <a:ext uri="{FF2B5EF4-FFF2-40B4-BE49-F238E27FC236}">
                    <a16:creationId xmlns:a16="http://schemas.microsoft.com/office/drawing/2014/main" id="{A9C73058-FDF4-1C47-9A0D-B2D8758FDF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86431" y="2109887"/>
                <a:ext cx="3886200" cy="2895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4" name="组 121">
              <a:extLst>
                <a:ext uri="{FF2B5EF4-FFF2-40B4-BE49-F238E27FC236}">
                  <a16:creationId xmlns:a16="http://schemas.microsoft.com/office/drawing/2014/main" id="{17A4ED3B-C2F6-574A-9BAA-0952BC4A5B58}"/>
                </a:ext>
              </a:extLst>
            </p:cNvPr>
            <p:cNvGrpSpPr/>
            <p:nvPr/>
          </p:nvGrpSpPr>
          <p:grpSpPr>
            <a:xfrm>
              <a:off x="6847004" y="2093776"/>
              <a:ext cx="5344996" cy="3495407"/>
              <a:chOff x="6847004" y="2093776"/>
              <a:chExt cx="5344996" cy="3495407"/>
            </a:xfrm>
          </p:grpSpPr>
          <p:grpSp>
            <p:nvGrpSpPr>
              <p:cNvPr id="165" name="Group 1053">
                <a:extLst>
                  <a:ext uri="{FF2B5EF4-FFF2-40B4-BE49-F238E27FC236}">
                    <a16:creationId xmlns:a16="http://schemas.microsoft.com/office/drawing/2014/main" id="{1E41FEF6-3803-4748-BAD5-01E7F98CEE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847004" y="2093776"/>
                <a:ext cx="5344996" cy="3495407"/>
                <a:chOff x="240" y="318"/>
                <a:chExt cx="5661" cy="3474"/>
              </a:xfrm>
            </p:grpSpPr>
            <p:sp>
              <p:nvSpPr>
                <p:cNvPr id="184" name="Oval 1027">
                  <a:extLst>
                    <a:ext uri="{FF2B5EF4-FFF2-40B4-BE49-F238E27FC236}">
                      <a16:creationId xmlns:a16="http://schemas.microsoft.com/office/drawing/2014/main" id="{C4B6B95F-739D-4849-91CC-EAFA3B467F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0" y="1920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5" name="Oval 1028">
                  <a:extLst>
                    <a:ext uri="{FF2B5EF4-FFF2-40B4-BE49-F238E27FC236}">
                      <a16:creationId xmlns:a16="http://schemas.microsoft.com/office/drawing/2014/main" id="{F7AAD6AE-4370-E04F-A68A-2232BB2399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8" y="2208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6" name="Oval 1029">
                  <a:extLst>
                    <a:ext uri="{FF2B5EF4-FFF2-40B4-BE49-F238E27FC236}">
                      <a16:creationId xmlns:a16="http://schemas.microsoft.com/office/drawing/2014/main" id="{89A5DA4A-EBD6-0C4A-9278-9CD31386FC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832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7" name="Oval 1030">
                  <a:extLst>
                    <a:ext uri="{FF2B5EF4-FFF2-40B4-BE49-F238E27FC236}">
                      <a16:creationId xmlns:a16="http://schemas.microsoft.com/office/drawing/2014/main" id="{FC927567-5213-7546-93DB-48F35B897D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2400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8" name="Oval 1031">
                  <a:extLst>
                    <a:ext uri="{FF2B5EF4-FFF2-40B4-BE49-F238E27FC236}">
                      <a16:creationId xmlns:a16="http://schemas.microsoft.com/office/drawing/2014/main" id="{6C3945E8-6C2D-8641-8658-660820829E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2976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89" name="Oval 1032">
                  <a:extLst>
                    <a:ext uri="{FF2B5EF4-FFF2-40B4-BE49-F238E27FC236}">
                      <a16:creationId xmlns:a16="http://schemas.microsoft.com/office/drawing/2014/main" id="{F08C8178-95EE-9A49-A524-4C3808C100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0" y="3072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0" name="Oval 1033">
                  <a:extLst>
                    <a:ext uri="{FF2B5EF4-FFF2-40B4-BE49-F238E27FC236}">
                      <a16:creationId xmlns:a16="http://schemas.microsoft.com/office/drawing/2014/main" id="{0EB0E38E-0159-DA4D-A07E-26062D5ED4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2" y="2544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1" name="Oval 1034">
                  <a:extLst>
                    <a:ext uri="{FF2B5EF4-FFF2-40B4-BE49-F238E27FC236}">
                      <a16:creationId xmlns:a16="http://schemas.microsoft.com/office/drawing/2014/main" id="{60F5E2A1-611B-864B-85E6-CB63B74884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4" y="2688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2" name="Oval 1035">
                  <a:extLst>
                    <a:ext uri="{FF2B5EF4-FFF2-40B4-BE49-F238E27FC236}">
                      <a16:creationId xmlns:a16="http://schemas.microsoft.com/office/drawing/2014/main" id="{1C97BB77-D31A-F84C-A81E-D4158C7E0A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36" y="3552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3" name="Oval 1036">
                  <a:extLst>
                    <a:ext uri="{FF2B5EF4-FFF2-40B4-BE49-F238E27FC236}">
                      <a16:creationId xmlns:a16="http://schemas.microsoft.com/office/drawing/2014/main" id="{DDCEF120-6A76-404D-891D-2A6728EFD8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432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4" name="Oval 1037">
                  <a:extLst>
                    <a:ext uri="{FF2B5EF4-FFF2-40B4-BE49-F238E27FC236}">
                      <a16:creationId xmlns:a16="http://schemas.microsoft.com/office/drawing/2014/main" id="{E7EE357C-DBBF-7749-9C9E-A83AFC5290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5" y="913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5" name="Oval 1038">
                  <a:extLst>
                    <a:ext uri="{FF2B5EF4-FFF2-40B4-BE49-F238E27FC236}">
                      <a16:creationId xmlns:a16="http://schemas.microsoft.com/office/drawing/2014/main" id="{21B27DB8-C5AE-3644-9528-F11E18DB21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4" y="1296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6" name="Oval 1039">
                  <a:extLst>
                    <a:ext uri="{FF2B5EF4-FFF2-40B4-BE49-F238E27FC236}">
                      <a16:creationId xmlns:a16="http://schemas.microsoft.com/office/drawing/2014/main" id="{F51203D6-002B-9244-83EC-AC51A401A5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2064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7" name="Oval 1040">
                  <a:extLst>
                    <a:ext uri="{FF2B5EF4-FFF2-40B4-BE49-F238E27FC236}">
                      <a16:creationId xmlns:a16="http://schemas.microsoft.com/office/drawing/2014/main" id="{F039E8A7-720A-FC40-9649-D35AB38F66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104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8" name="Oval 1041">
                  <a:extLst>
                    <a:ext uri="{FF2B5EF4-FFF2-40B4-BE49-F238E27FC236}">
                      <a16:creationId xmlns:a16="http://schemas.microsoft.com/office/drawing/2014/main" id="{FF87FB49-1DF2-A24C-B7B2-DDE626CA36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36" y="1536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99" name="Oval 1042">
                  <a:extLst>
                    <a:ext uri="{FF2B5EF4-FFF2-40B4-BE49-F238E27FC236}">
                      <a16:creationId xmlns:a16="http://schemas.microsoft.com/office/drawing/2014/main" id="{B2D41301-1DB4-EF46-8B2E-5EE59092AF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1824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0" name="Oval 1043">
                  <a:extLst>
                    <a:ext uri="{FF2B5EF4-FFF2-40B4-BE49-F238E27FC236}">
                      <a16:creationId xmlns:a16="http://schemas.microsoft.com/office/drawing/2014/main" id="{361F1B85-1999-014D-896A-0A14FF046D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2" y="124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1" name="Oval 1044">
                  <a:extLst>
                    <a:ext uri="{FF2B5EF4-FFF2-40B4-BE49-F238E27FC236}">
                      <a16:creationId xmlns:a16="http://schemas.microsoft.com/office/drawing/2014/main" id="{F1AD96CB-1452-4347-BA4C-DF9B58D9B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8" y="76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2" name="Line 1046">
                  <a:extLst>
                    <a:ext uri="{FF2B5EF4-FFF2-40B4-BE49-F238E27FC236}">
                      <a16:creationId xmlns:a16="http://schemas.microsoft.com/office/drawing/2014/main" id="{77DDC3B7-EE5E-1B4B-B0C6-4DFA549E57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32" y="384"/>
                  <a:ext cx="0" cy="34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3" name="Line 1047">
                  <a:extLst>
                    <a:ext uri="{FF2B5EF4-FFF2-40B4-BE49-F238E27FC236}">
                      <a16:creationId xmlns:a16="http://schemas.microsoft.com/office/drawing/2014/main" id="{DD522E53-56A0-8D43-A38D-C0625B5C3E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0" y="3792"/>
                  <a:ext cx="48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4" name="Oval 1048">
                  <a:extLst>
                    <a:ext uri="{FF2B5EF4-FFF2-40B4-BE49-F238E27FC236}">
                      <a16:creationId xmlns:a16="http://schemas.microsoft.com/office/drawing/2014/main" id="{904CB0E6-8D34-4B45-8C51-96CC1945BB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97" y="531"/>
                  <a:ext cx="98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5" name="Oval 1049">
                  <a:extLst>
                    <a:ext uri="{FF2B5EF4-FFF2-40B4-BE49-F238E27FC236}">
                      <a16:creationId xmlns:a16="http://schemas.microsoft.com/office/drawing/2014/main" id="{30FE528B-8723-7849-853E-5A8DDF7AF2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8" y="975"/>
                  <a:ext cx="98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206" name="Text Box 1050">
                  <a:extLst>
                    <a:ext uri="{FF2B5EF4-FFF2-40B4-BE49-F238E27FC236}">
                      <a16:creationId xmlns:a16="http://schemas.microsoft.com/office/drawing/2014/main" id="{E82A64BC-2317-0A44-A80C-A8E6FAC7D16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80" y="318"/>
                  <a:ext cx="839" cy="45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sv-SE" altLang="zh-CN" sz="2400" dirty="0">
                      <a:solidFill>
                        <a:srgbClr val="000000"/>
                      </a:solidFill>
                    </a:rPr>
                    <a:t>y=-1</a:t>
                  </a:r>
                </a:p>
              </p:txBody>
            </p:sp>
            <p:sp>
              <p:nvSpPr>
                <p:cNvPr id="207" name="Text Box 1051">
                  <a:extLst>
                    <a:ext uri="{FF2B5EF4-FFF2-40B4-BE49-F238E27FC236}">
                      <a16:creationId xmlns:a16="http://schemas.microsoft.com/office/drawing/2014/main" id="{959E0AF2-5FD2-F043-BF55-8E58D395F7E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80" y="779"/>
                  <a:ext cx="921" cy="45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sv-SE" altLang="zh-CN" sz="2400" dirty="0">
                      <a:solidFill>
                        <a:srgbClr val="000000"/>
                      </a:solidFill>
                    </a:rPr>
                    <a:t>y=+1</a:t>
                  </a:r>
                </a:p>
              </p:txBody>
            </p:sp>
          </p:grpSp>
          <p:sp>
            <p:nvSpPr>
              <p:cNvPr id="166" name="Oval 1027">
                <a:extLst>
                  <a:ext uri="{FF2B5EF4-FFF2-40B4-BE49-F238E27FC236}">
                    <a16:creationId xmlns:a16="http://schemas.microsoft.com/office/drawing/2014/main" id="{AE1506AD-9CC1-9E4E-AA53-C7D77FBCD2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05816" y="3858048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7" name="Oval 1027">
                <a:extLst>
                  <a:ext uri="{FF2B5EF4-FFF2-40B4-BE49-F238E27FC236}">
                    <a16:creationId xmlns:a16="http://schemas.microsoft.com/office/drawing/2014/main" id="{50A58CB8-49BC-B149-B914-0C89CD7ACE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58216" y="4010448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8" name="Oval 1027">
                <a:extLst>
                  <a:ext uri="{FF2B5EF4-FFF2-40B4-BE49-F238E27FC236}">
                    <a16:creationId xmlns:a16="http://schemas.microsoft.com/office/drawing/2014/main" id="{6F54CEE3-9DC4-674D-A59B-F58F6CDFEA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10616" y="4162848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9" name="Oval 1027">
                <a:extLst>
                  <a:ext uri="{FF2B5EF4-FFF2-40B4-BE49-F238E27FC236}">
                    <a16:creationId xmlns:a16="http://schemas.microsoft.com/office/drawing/2014/main" id="{2201EF7A-257D-E14D-B4E6-590B942682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2046" y="4432634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0" name="Oval 1027">
                <a:extLst>
                  <a:ext uri="{FF2B5EF4-FFF2-40B4-BE49-F238E27FC236}">
                    <a16:creationId xmlns:a16="http://schemas.microsoft.com/office/drawing/2014/main" id="{971B131E-22EE-3649-9FCB-F9BB05A9FE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15416" y="4467648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1" name="Oval 1027">
                <a:extLst>
                  <a:ext uri="{FF2B5EF4-FFF2-40B4-BE49-F238E27FC236}">
                    <a16:creationId xmlns:a16="http://schemas.microsoft.com/office/drawing/2014/main" id="{1D564D28-AA15-124E-A60F-43D78C81A8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2254" y="4809453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2" name="Oval 1027">
                <a:extLst>
                  <a:ext uri="{FF2B5EF4-FFF2-40B4-BE49-F238E27FC236}">
                    <a16:creationId xmlns:a16="http://schemas.microsoft.com/office/drawing/2014/main" id="{F6051956-17C6-BF4A-B36A-631A4762A3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98978" y="5016679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3" name="Oval 1027">
                <a:extLst>
                  <a:ext uri="{FF2B5EF4-FFF2-40B4-BE49-F238E27FC236}">
                    <a16:creationId xmlns:a16="http://schemas.microsoft.com/office/drawing/2014/main" id="{BA7E24DE-6E06-4549-AE6D-159A3B8811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57733" y="4888894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4" name="Oval 1027">
                <a:extLst>
                  <a:ext uri="{FF2B5EF4-FFF2-40B4-BE49-F238E27FC236}">
                    <a16:creationId xmlns:a16="http://schemas.microsoft.com/office/drawing/2014/main" id="{AF7F3608-6AE1-BE41-BE42-AA6F72839B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5016" y="5077248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5" name="Oval 1027">
                <a:extLst>
                  <a:ext uri="{FF2B5EF4-FFF2-40B4-BE49-F238E27FC236}">
                    <a16:creationId xmlns:a16="http://schemas.microsoft.com/office/drawing/2014/main" id="{44D4515E-93F2-BA44-BEB4-8BA009FEEF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77204" y="4999103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6" name="Oval 1027">
                <a:extLst>
                  <a:ext uri="{FF2B5EF4-FFF2-40B4-BE49-F238E27FC236}">
                    <a16:creationId xmlns:a16="http://schemas.microsoft.com/office/drawing/2014/main" id="{E9081C72-A786-2442-9AFC-863D08946E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29816" y="5382048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7" name="Oval 1037">
                <a:extLst>
                  <a:ext uri="{FF2B5EF4-FFF2-40B4-BE49-F238E27FC236}">
                    <a16:creationId xmlns:a16="http://schemas.microsoft.com/office/drawing/2014/main" id="{EC48124E-0790-134B-89AC-D627AFA19F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09223" y="2998383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8" name="Oval 1037">
                <a:extLst>
                  <a:ext uri="{FF2B5EF4-FFF2-40B4-BE49-F238E27FC236}">
                    <a16:creationId xmlns:a16="http://schemas.microsoft.com/office/drawing/2014/main" id="{41D6DE1F-7D81-3F48-AAD1-4046D07A85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27613" y="2607336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9" name="Oval 1037">
                <a:extLst>
                  <a:ext uri="{FF2B5EF4-FFF2-40B4-BE49-F238E27FC236}">
                    <a16:creationId xmlns:a16="http://schemas.microsoft.com/office/drawing/2014/main" id="{22AC3202-B8F7-CF42-AE75-B49A4E39C7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748" y="3302042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0" name="Oval 1037">
                <a:extLst>
                  <a:ext uri="{FF2B5EF4-FFF2-40B4-BE49-F238E27FC236}">
                    <a16:creationId xmlns:a16="http://schemas.microsoft.com/office/drawing/2014/main" id="{677E9C4E-BEF2-FF45-BA4E-7F92708A72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48399" y="2585781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1" name="Oval 1037">
                <a:extLst>
                  <a:ext uri="{FF2B5EF4-FFF2-40B4-BE49-F238E27FC236}">
                    <a16:creationId xmlns:a16="http://schemas.microsoft.com/office/drawing/2014/main" id="{B4D3245A-3CEE-924E-A791-8F0C41197C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47583" y="4124165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2" name="Oval 1037">
                <a:extLst>
                  <a:ext uri="{FF2B5EF4-FFF2-40B4-BE49-F238E27FC236}">
                    <a16:creationId xmlns:a16="http://schemas.microsoft.com/office/drawing/2014/main" id="{8CA0ECB5-11A5-F049-B88A-4C6DFF087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3948" y="3759242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3" name="Oval 1037">
                <a:extLst>
                  <a:ext uri="{FF2B5EF4-FFF2-40B4-BE49-F238E27FC236}">
                    <a16:creationId xmlns:a16="http://schemas.microsoft.com/office/drawing/2014/main" id="{0E00CAFA-4C1C-814C-834E-B475D73709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46976" y="4422573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23403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Support Vector Machine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B60E64A4-0D1D-0A4F-A20B-96C65D32C221}"/>
                  </a:ext>
                </a:extLst>
              </p:cNvPr>
              <p:cNvSpPr txBox="1"/>
              <p:nvPr/>
            </p:nvSpPr>
            <p:spPr>
              <a:xfrm>
                <a:off x="628650" y="1825625"/>
                <a:ext cx="5822374" cy="19883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000000"/>
                    </a:solidFill>
                  </a:rPr>
                  <a:t>Find the classifier with largest margin</a:t>
                </a:r>
              </a:p>
              <a:p>
                <a:r>
                  <a:rPr lang="en-US" altLang="zh-CN" sz="2400" dirty="0">
                    <a:solidFill>
                      <a:srgbClr val="000000"/>
                    </a:solidFill>
                  </a:rPr>
                  <a:t>	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zh-CN" altLang="en-US" sz="24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zh-CN" alt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e>
                        <m:lim>
                          <m:d>
                            <m:dPr>
                              <m:endChr m:val=""/>
                              <m:ctrlP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CN" altLang="en-US" sz="2400" b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zh-CN" altLang="en-US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zh-CN" altLang="en-US" sz="24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)∈</m:t>
                              </m:r>
                              <m:r>
                                <a:rPr lang="zh-CN" altLang="en-US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lim>
                      </m:limLow>
                      <m:f>
                        <m:fPr>
                          <m:ctrlPr>
                            <a:rPr lang="zh-CN" alt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zh-CN" altLang="en-US" sz="2400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𝐰</m:t>
                          </m:r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zh-CN" altLang="en-US" sz="2400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zh-CN" altLang="en-US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num>
                        <m:den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‖</m:t>
                          </m:r>
                          <m:r>
                            <a:rPr lang="zh-CN" altLang="en-US" sz="2400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𝐰</m:t>
                          </m:r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‖</m:t>
                          </m:r>
                        </m:den>
                      </m:f>
                      <m:r>
                        <a:rPr lang="en-US" altLang="zh-CN" sz="2400" b="0" i="1" smtClean="0">
                          <a:solidFill>
                            <a:srgbClr val="000000"/>
                          </a:solidFill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altLang="zh-CN" sz="2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‖</m:t>
                          </m:r>
                          <m:r>
                            <a:rPr lang="zh-CN" altLang="en-US" sz="2400" b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𝐰</m:t>
                          </m:r>
                          <m:r>
                            <a:rPr lang="zh-CN" altLang="en-US" sz="2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‖</m:t>
                          </m:r>
                        </m:den>
                      </m:f>
                    </m:oMath>
                  </m:oMathPara>
                </a14:m>
                <a:endParaRPr lang="zh-CN" altLang="en-US" sz="2400" dirty="0">
                  <a:solidFill>
                    <a:srgbClr val="000000"/>
                  </a:solidFill>
                </a:endParaRPr>
              </a:p>
              <a:p>
                <a:r>
                  <a:rPr lang="en-US" altLang="zh-CN" sz="2400" dirty="0">
                    <a:solidFill>
                      <a:srgbClr val="0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B60E64A4-0D1D-0A4F-A20B-96C65D32C2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825625"/>
                <a:ext cx="5822374" cy="1988301"/>
              </a:xfrm>
              <a:prstGeom prst="rect">
                <a:avLst/>
              </a:prstGeom>
              <a:blipFill>
                <a:blip r:embed="rId3"/>
                <a:stretch>
                  <a:fillRect l="-1743" t="-3205" b="-134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EB81711-09AF-6C45-9251-1123A72674BB}"/>
                  </a:ext>
                </a:extLst>
              </p:cNvPr>
              <p:cNvSpPr txBox="1"/>
              <p:nvPr/>
            </p:nvSpPr>
            <p:spPr>
              <a:xfrm>
                <a:off x="628651" y="3732018"/>
                <a:ext cx="4801556" cy="2641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000000"/>
                    </a:solidFill>
                  </a:rPr>
                  <a:t>This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problem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is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formulated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as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an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optimization</a:t>
                </a:r>
                <a:r>
                  <a:rPr lang="zh-CN" altLang="en-US" sz="2400" dirty="0">
                    <a:solidFill>
                      <a:srgbClr val="000000"/>
                    </a:solidFill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</a:rPr>
                  <a:t>problem:</a:t>
                </a:r>
              </a:p>
              <a:p>
                <a:endParaRPr lang="en-US" altLang="zh-CN" sz="24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zh-CN" altLang="en-US" sz="240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zh-CN" altLang="en-US" sz="2400">
                              <a:latin typeface="Cambria Math" panose="02040503050406030204" pitchFamily="18" charset="0"/>
                            </a:rPr>
                            <m:t>min</m:t>
                          </m:r>
                          <m:r>
                            <a:rPr lang="en-US" altLang="zh-CN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lim>
                          <m:r>
                            <a:rPr lang="zh-CN" altLang="en-US" sz="2400" b="1">
                              <a:latin typeface="Cambria Math" panose="02040503050406030204" pitchFamily="18" charset="0"/>
                            </a:rPr>
                            <m:t>𝐰</m:t>
                          </m:r>
                          <m:r>
                            <a:rPr lang="zh-CN" altLang="en-US" sz="240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</m:lim>
                      </m:limLow>
                      <m:f>
                        <m:f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sz="24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zh-CN" altLang="en-US" sz="240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zh-CN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sz="2400">
                              <a:latin typeface="Cambria Math" panose="02040503050406030204" pitchFamily="18" charset="0"/>
                            </a:rPr>
                            <m:t>‖</m:t>
                          </m:r>
                          <m:r>
                            <a:rPr lang="zh-CN" altLang="en-US" sz="2400" b="1">
                              <a:latin typeface="Cambria Math" panose="02040503050406030204" pitchFamily="18" charset="0"/>
                            </a:rPr>
                            <m:t>𝐰</m:t>
                          </m:r>
                          <m:r>
                            <a:rPr lang="zh-CN" altLang="en-US" sz="2400">
                              <a:latin typeface="Cambria Math" panose="02040503050406030204" pitchFamily="18" charset="0"/>
                            </a:rPr>
                            <m:t>‖</m:t>
                          </m:r>
                        </m:e>
                        <m:sup>
                          <m:r>
                            <a:rPr lang="zh-CN" altLang="en-US" sz="24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altLang="zh-CN" sz="2400" dirty="0">
                  <a:solidFill>
                    <a:srgbClr val="000000"/>
                  </a:solidFill>
                </a:endParaRPr>
              </a:p>
              <a:p>
                <a:pPr algn="ctr"/>
                <a:endParaRPr lang="en-US" altLang="zh-CN" sz="2400" dirty="0">
                  <a:solidFill>
                    <a:srgbClr val="000000"/>
                  </a:solidFill>
                </a:endParaRPr>
              </a:p>
              <a:p>
                <a:pPr marL="0" lvl="8" algn="ctr"/>
                <a:r>
                  <a:rPr lang="en-US" altLang="zh-CN" sz="2400" dirty="0" err="1"/>
                  <a:t>s.t.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b="1">
                            <a:latin typeface="Cambria Math" panose="02040503050406030204" pitchFamily="18" charset="0"/>
                          </a:rPr>
                          <m:t>𝐰</m:t>
                        </m:r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zh-CN" altLang="en-US" sz="2400">
                        <a:latin typeface="Cambria Math" panose="02040503050406030204" pitchFamily="18" charset="0"/>
                      </a:rPr>
                      <m:t>≥1,∀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].</m:t>
                    </m:r>
                  </m:oMath>
                </a14:m>
                <a:endParaRPr lang="en-US" altLang="zh-CN" sz="24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BEB81711-09AF-6C45-9251-1123A72674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1" y="3732018"/>
                <a:ext cx="4801556" cy="2641172"/>
              </a:xfrm>
              <a:prstGeom prst="rect">
                <a:avLst/>
              </a:prstGeom>
              <a:blipFill>
                <a:blip r:embed="rId4"/>
                <a:stretch>
                  <a:fillRect l="-2111" t="-1914" b="-38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组 119">
            <a:extLst>
              <a:ext uri="{FF2B5EF4-FFF2-40B4-BE49-F238E27FC236}">
                <a16:creationId xmlns:a16="http://schemas.microsoft.com/office/drawing/2014/main" id="{A49F9F04-1428-C94B-9BBA-83BAA084184B}"/>
              </a:ext>
            </a:extLst>
          </p:cNvPr>
          <p:cNvGrpSpPr/>
          <p:nvPr/>
        </p:nvGrpSpPr>
        <p:grpSpPr>
          <a:xfrm>
            <a:off x="5531807" y="1825625"/>
            <a:ext cx="3238149" cy="2524264"/>
            <a:chOff x="6769156" y="1987950"/>
            <a:chExt cx="5422844" cy="3764390"/>
          </a:xfrm>
        </p:grpSpPr>
        <p:grpSp>
          <p:nvGrpSpPr>
            <p:cNvPr id="8" name="组 120">
              <a:extLst>
                <a:ext uri="{FF2B5EF4-FFF2-40B4-BE49-F238E27FC236}">
                  <a16:creationId xmlns:a16="http://schemas.microsoft.com/office/drawing/2014/main" id="{E52CB5B5-FF99-6840-8855-9E5820D9EE7B}"/>
                </a:ext>
              </a:extLst>
            </p:cNvPr>
            <p:cNvGrpSpPr/>
            <p:nvPr/>
          </p:nvGrpSpPr>
          <p:grpSpPr>
            <a:xfrm>
              <a:off x="6769156" y="1987950"/>
              <a:ext cx="4503475" cy="3764390"/>
              <a:chOff x="6769156" y="1987950"/>
              <a:chExt cx="4503475" cy="3764390"/>
            </a:xfrm>
          </p:grpSpPr>
          <p:sp>
            <p:nvSpPr>
              <p:cNvPr id="53" name="Line 1057">
                <a:extLst>
                  <a:ext uri="{FF2B5EF4-FFF2-40B4-BE49-F238E27FC236}">
                    <a16:creationId xmlns:a16="http://schemas.microsoft.com/office/drawing/2014/main" id="{919726D7-CCFD-7F43-82FB-36F9087E56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57383" y="2459898"/>
                <a:ext cx="3886200" cy="2895600"/>
              </a:xfrm>
              <a:prstGeom prst="line">
                <a:avLst/>
              </a:prstGeom>
              <a:noFill/>
              <a:ln w="9525">
                <a:solidFill>
                  <a:srgbClr val="00206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4" name="Line 1058">
                <a:extLst>
                  <a:ext uri="{FF2B5EF4-FFF2-40B4-BE49-F238E27FC236}">
                    <a16:creationId xmlns:a16="http://schemas.microsoft.com/office/drawing/2014/main" id="{9CF7BDC0-C07B-0F4F-8022-E9B1179046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48331" y="3435750"/>
                <a:ext cx="3352800" cy="11430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Line 1059">
                <a:extLst>
                  <a:ext uri="{FF2B5EF4-FFF2-40B4-BE49-F238E27FC236}">
                    <a16:creationId xmlns:a16="http://schemas.microsoft.com/office/drawing/2014/main" id="{EAF3A1CF-9C68-9E40-A16D-E49F9BB302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986531" y="1987950"/>
                <a:ext cx="1905000" cy="34290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Line 1057">
                <a:extLst>
                  <a:ext uri="{FF2B5EF4-FFF2-40B4-BE49-F238E27FC236}">
                    <a16:creationId xmlns:a16="http://schemas.microsoft.com/office/drawing/2014/main" id="{831BCA5F-ED44-904C-B8AB-88959EB6A7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69156" y="2856740"/>
                <a:ext cx="3886200" cy="2895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cxnSp>
            <p:nvCxnSpPr>
              <p:cNvPr id="57" name="直接箭头连接符 5">
                <a:extLst>
                  <a:ext uri="{FF2B5EF4-FFF2-40B4-BE49-F238E27FC236}">
                    <a16:creationId xmlns:a16="http://schemas.microsoft.com/office/drawing/2014/main" id="{C49E7314-9C28-924E-91FC-5618E9415474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240000" flipV="1">
                <a:off x="7097692" y="2692831"/>
                <a:ext cx="253564" cy="4271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箭头连接符 42">
                <a:extLst>
                  <a:ext uri="{FF2B5EF4-FFF2-40B4-BE49-F238E27FC236}">
                    <a16:creationId xmlns:a16="http://schemas.microsoft.com/office/drawing/2014/main" id="{AE154549-35CF-F549-8BC6-575EFD80785E}"/>
                  </a:ext>
                </a:extLst>
              </p:cNvPr>
              <p:cNvCxnSpPr>
                <a:cxnSpLocks noChangeAspect="1"/>
              </p:cNvCxnSpPr>
              <p:nvPr/>
            </p:nvCxnSpPr>
            <p:spPr>
              <a:xfrm rot="240000" flipV="1">
                <a:off x="7382828" y="2284788"/>
                <a:ext cx="253564" cy="42712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矩形 58">
                    <a:extLst>
                      <a:ext uri="{FF2B5EF4-FFF2-40B4-BE49-F238E27FC236}">
                        <a16:creationId xmlns:a16="http://schemas.microsoft.com/office/drawing/2014/main" id="{DA8EE5DC-F1E9-4843-93FC-0D90D07BFA14}"/>
                      </a:ext>
                    </a:extLst>
                  </p:cNvPr>
                  <p:cNvSpPr/>
                  <p:nvPr/>
                </p:nvSpPr>
                <p:spPr>
                  <a:xfrm>
                    <a:off x="7189146" y="2773441"/>
                    <a:ext cx="38145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oMath>
                      </m:oMathPara>
                    </a14:m>
                    <a:endParaRPr lang="zh-CN" altLang="en-US" dirty="0">
                      <a:solidFill>
                        <a:srgbClr val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2" name="矩形 17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89146" y="2773441"/>
                    <a:ext cx="381450" cy="369332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b="-833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矩形 59">
                    <a:extLst>
                      <a:ext uri="{FF2B5EF4-FFF2-40B4-BE49-F238E27FC236}">
                        <a16:creationId xmlns:a16="http://schemas.microsoft.com/office/drawing/2014/main" id="{8E962EF2-A38E-A349-9B0E-265C5D11375C}"/>
                      </a:ext>
                    </a:extLst>
                  </p:cNvPr>
                  <p:cNvSpPr/>
                  <p:nvPr/>
                </p:nvSpPr>
                <p:spPr>
                  <a:xfrm>
                    <a:off x="7459531" y="2380150"/>
                    <a:ext cx="38145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zh-CN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oMath>
                      </m:oMathPara>
                    </a14:m>
                    <a:endParaRPr lang="zh-CN" altLang="en-US" dirty="0">
                      <a:solidFill>
                        <a:srgbClr val="0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3" name="矩形 17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59531" y="2380150"/>
                    <a:ext cx="381450" cy="369332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61" name="Line 1057">
                <a:extLst>
                  <a:ext uri="{FF2B5EF4-FFF2-40B4-BE49-F238E27FC236}">
                    <a16:creationId xmlns:a16="http://schemas.microsoft.com/office/drawing/2014/main" id="{1A9A998F-2620-7F42-8F6B-2B37CFC35D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386431" y="2109887"/>
                <a:ext cx="3886200" cy="2895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9" name="组 121">
              <a:extLst>
                <a:ext uri="{FF2B5EF4-FFF2-40B4-BE49-F238E27FC236}">
                  <a16:creationId xmlns:a16="http://schemas.microsoft.com/office/drawing/2014/main" id="{5434D8D5-633C-0843-8ADE-C3DA39E99D07}"/>
                </a:ext>
              </a:extLst>
            </p:cNvPr>
            <p:cNvGrpSpPr/>
            <p:nvPr/>
          </p:nvGrpSpPr>
          <p:grpSpPr>
            <a:xfrm>
              <a:off x="6847004" y="2093776"/>
              <a:ext cx="5344996" cy="3495407"/>
              <a:chOff x="6847004" y="2093776"/>
              <a:chExt cx="5344996" cy="3495407"/>
            </a:xfrm>
          </p:grpSpPr>
          <p:grpSp>
            <p:nvGrpSpPr>
              <p:cNvPr id="10" name="Group 1053">
                <a:extLst>
                  <a:ext uri="{FF2B5EF4-FFF2-40B4-BE49-F238E27FC236}">
                    <a16:creationId xmlns:a16="http://schemas.microsoft.com/office/drawing/2014/main" id="{11C75872-1A9F-C648-8069-56285154D4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847004" y="2093776"/>
                <a:ext cx="5344996" cy="3495407"/>
                <a:chOff x="240" y="318"/>
                <a:chExt cx="5661" cy="3474"/>
              </a:xfrm>
            </p:grpSpPr>
            <p:sp>
              <p:nvSpPr>
                <p:cNvPr id="29" name="Oval 1027">
                  <a:extLst>
                    <a:ext uri="{FF2B5EF4-FFF2-40B4-BE49-F238E27FC236}">
                      <a16:creationId xmlns:a16="http://schemas.microsoft.com/office/drawing/2014/main" id="{1495A674-A055-0449-A0E3-5565029C25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00" y="1920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0" name="Oval 1028">
                  <a:extLst>
                    <a:ext uri="{FF2B5EF4-FFF2-40B4-BE49-F238E27FC236}">
                      <a16:creationId xmlns:a16="http://schemas.microsoft.com/office/drawing/2014/main" id="{99FCD4E0-3486-B346-87D4-B551EC31E5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48" y="2208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1" name="Oval 1029">
                  <a:extLst>
                    <a:ext uri="{FF2B5EF4-FFF2-40B4-BE49-F238E27FC236}">
                      <a16:creationId xmlns:a16="http://schemas.microsoft.com/office/drawing/2014/main" id="{31EBBD4D-5E23-C04B-8EA6-D9D3EE73EE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" y="2832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2" name="Oval 1030">
                  <a:extLst>
                    <a:ext uri="{FF2B5EF4-FFF2-40B4-BE49-F238E27FC236}">
                      <a16:creationId xmlns:a16="http://schemas.microsoft.com/office/drawing/2014/main" id="{6587DA07-1CE3-6540-B461-CECD537BAC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2400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3" name="Oval 1031">
                  <a:extLst>
                    <a:ext uri="{FF2B5EF4-FFF2-40B4-BE49-F238E27FC236}">
                      <a16:creationId xmlns:a16="http://schemas.microsoft.com/office/drawing/2014/main" id="{6C8E81C0-B214-0543-AB2E-EB5E73810D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2976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4" name="Oval 1032">
                  <a:extLst>
                    <a:ext uri="{FF2B5EF4-FFF2-40B4-BE49-F238E27FC236}">
                      <a16:creationId xmlns:a16="http://schemas.microsoft.com/office/drawing/2014/main" id="{F7BB5490-5B01-CE4A-9570-FDA4DC6A24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0" y="3072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5" name="Oval 1033">
                  <a:extLst>
                    <a:ext uri="{FF2B5EF4-FFF2-40B4-BE49-F238E27FC236}">
                      <a16:creationId xmlns:a16="http://schemas.microsoft.com/office/drawing/2014/main" id="{AD0E498C-4458-6847-9582-7DD176DC43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2" y="2544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6" name="Oval 1034">
                  <a:extLst>
                    <a:ext uri="{FF2B5EF4-FFF2-40B4-BE49-F238E27FC236}">
                      <a16:creationId xmlns:a16="http://schemas.microsoft.com/office/drawing/2014/main" id="{00D3B57B-DB7E-794A-A7D6-0A35BF65C6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24" y="2688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7" name="Oval 1035">
                  <a:extLst>
                    <a:ext uri="{FF2B5EF4-FFF2-40B4-BE49-F238E27FC236}">
                      <a16:creationId xmlns:a16="http://schemas.microsoft.com/office/drawing/2014/main" id="{6D514D2B-8A27-884A-8664-4B2FDA5787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36" y="3552"/>
                  <a:ext cx="144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8" name="Oval 1036">
                  <a:extLst>
                    <a:ext uri="{FF2B5EF4-FFF2-40B4-BE49-F238E27FC236}">
                      <a16:creationId xmlns:a16="http://schemas.microsoft.com/office/drawing/2014/main" id="{FD93B38A-77C0-C242-BB70-E18484477A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432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39" name="Oval 1037">
                  <a:extLst>
                    <a:ext uri="{FF2B5EF4-FFF2-40B4-BE49-F238E27FC236}">
                      <a16:creationId xmlns:a16="http://schemas.microsoft.com/office/drawing/2014/main" id="{E40950EE-CCAE-F044-8D3E-F5182C1D3C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5" y="913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0" name="Oval 1038">
                  <a:extLst>
                    <a:ext uri="{FF2B5EF4-FFF2-40B4-BE49-F238E27FC236}">
                      <a16:creationId xmlns:a16="http://schemas.microsoft.com/office/drawing/2014/main" id="{4E0904AC-1AFD-1144-A13F-7F8CF222A2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4" y="1296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1" name="Oval 1039">
                  <a:extLst>
                    <a:ext uri="{FF2B5EF4-FFF2-40B4-BE49-F238E27FC236}">
                      <a16:creationId xmlns:a16="http://schemas.microsoft.com/office/drawing/2014/main" id="{7F67410B-D219-2343-9B6F-91BE8D4D5E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0" y="2064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" name="Oval 1040">
                  <a:extLst>
                    <a:ext uri="{FF2B5EF4-FFF2-40B4-BE49-F238E27FC236}">
                      <a16:creationId xmlns:a16="http://schemas.microsoft.com/office/drawing/2014/main" id="{EF3839D5-F96E-CA41-8ABB-677AC67DE2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1104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3" name="Oval 1041">
                  <a:extLst>
                    <a:ext uri="{FF2B5EF4-FFF2-40B4-BE49-F238E27FC236}">
                      <a16:creationId xmlns:a16="http://schemas.microsoft.com/office/drawing/2014/main" id="{C4F001E0-50BF-4D4A-9BA1-5033E02686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36" y="1536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4" name="Oval 1042">
                  <a:extLst>
                    <a:ext uri="{FF2B5EF4-FFF2-40B4-BE49-F238E27FC236}">
                      <a16:creationId xmlns:a16="http://schemas.microsoft.com/office/drawing/2014/main" id="{19B8EAB1-79E9-6A46-97B2-34F88D1911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8" y="1824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5" name="Oval 1043">
                  <a:extLst>
                    <a:ext uri="{FF2B5EF4-FFF2-40B4-BE49-F238E27FC236}">
                      <a16:creationId xmlns:a16="http://schemas.microsoft.com/office/drawing/2014/main" id="{8C28E6AF-89EE-3D40-AB6E-ED7D09206F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2" y="124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6" name="Oval 1044">
                  <a:extLst>
                    <a:ext uri="{FF2B5EF4-FFF2-40B4-BE49-F238E27FC236}">
                      <a16:creationId xmlns:a16="http://schemas.microsoft.com/office/drawing/2014/main" id="{B52F83ED-B0E2-0441-AE4E-AEE494DAB1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08" y="76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7" name="Line 1046">
                  <a:extLst>
                    <a:ext uri="{FF2B5EF4-FFF2-40B4-BE49-F238E27FC236}">
                      <a16:creationId xmlns:a16="http://schemas.microsoft.com/office/drawing/2014/main" id="{EFD2F01D-DB1F-DA43-A0D8-3AA7A57FD4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32" y="384"/>
                  <a:ext cx="0" cy="340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8" name="Line 1047">
                  <a:extLst>
                    <a:ext uri="{FF2B5EF4-FFF2-40B4-BE49-F238E27FC236}">
                      <a16:creationId xmlns:a16="http://schemas.microsoft.com/office/drawing/2014/main" id="{C79178F7-8F6D-714E-8CE3-E3A4DBB5CB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40" y="3792"/>
                  <a:ext cx="484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9" name="Oval 1048">
                  <a:extLst>
                    <a:ext uri="{FF2B5EF4-FFF2-40B4-BE49-F238E27FC236}">
                      <a16:creationId xmlns:a16="http://schemas.microsoft.com/office/drawing/2014/main" id="{0FCF385E-6B13-B441-A9B9-5B4A96BFAC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97" y="531"/>
                  <a:ext cx="98" cy="144"/>
                </a:xfrm>
                <a:prstGeom prst="ellipse">
                  <a:avLst/>
                </a:prstGeom>
                <a:solidFill>
                  <a:srgbClr val="00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0" name="Oval 1049">
                  <a:extLst>
                    <a:ext uri="{FF2B5EF4-FFF2-40B4-BE49-F238E27FC236}">
                      <a16:creationId xmlns:a16="http://schemas.microsoft.com/office/drawing/2014/main" id="{88E3A90A-C716-6A40-9534-9CCF2ECC76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8" y="975"/>
                  <a:ext cx="98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51" name="Text Box 1050">
                  <a:extLst>
                    <a:ext uri="{FF2B5EF4-FFF2-40B4-BE49-F238E27FC236}">
                      <a16:creationId xmlns:a16="http://schemas.microsoft.com/office/drawing/2014/main" id="{E5FFCA3D-371E-0740-8384-9800F61E4CE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80" y="318"/>
                  <a:ext cx="839" cy="45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sv-SE" altLang="zh-CN" sz="2400" dirty="0">
                      <a:solidFill>
                        <a:srgbClr val="000000"/>
                      </a:solidFill>
                    </a:rPr>
                    <a:t>y=-1</a:t>
                  </a:r>
                </a:p>
              </p:txBody>
            </p:sp>
            <p:sp>
              <p:nvSpPr>
                <p:cNvPr id="52" name="Text Box 1051">
                  <a:extLst>
                    <a:ext uri="{FF2B5EF4-FFF2-40B4-BE49-F238E27FC236}">
                      <a16:creationId xmlns:a16="http://schemas.microsoft.com/office/drawing/2014/main" id="{574BBA63-754B-8C43-8AC7-FD29DD7C1D4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980" y="779"/>
                  <a:ext cx="921" cy="45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00FF00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sv-SE" altLang="zh-CN" sz="2400" dirty="0">
                      <a:solidFill>
                        <a:srgbClr val="000000"/>
                      </a:solidFill>
                    </a:rPr>
                    <a:t>y=+1</a:t>
                  </a:r>
                </a:p>
              </p:txBody>
            </p:sp>
          </p:grpSp>
          <p:sp>
            <p:nvSpPr>
              <p:cNvPr id="11" name="Oval 1027">
                <a:extLst>
                  <a:ext uri="{FF2B5EF4-FFF2-40B4-BE49-F238E27FC236}">
                    <a16:creationId xmlns:a16="http://schemas.microsoft.com/office/drawing/2014/main" id="{82D1CFDF-2C9C-194B-80FB-F1C611B8C8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05816" y="3858048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2" name="Oval 1027">
                <a:extLst>
                  <a:ext uri="{FF2B5EF4-FFF2-40B4-BE49-F238E27FC236}">
                    <a16:creationId xmlns:a16="http://schemas.microsoft.com/office/drawing/2014/main" id="{CA333A71-1D4A-0042-AA60-044C22058B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058216" y="4010448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Oval 1027">
                <a:extLst>
                  <a:ext uri="{FF2B5EF4-FFF2-40B4-BE49-F238E27FC236}">
                    <a16:creationId xmlns:a16="http://schemas.microsoft.com/office/drawing/2014/main" id="{252F4140-B049-984A-BBDB-9A9314AEAA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10616" y="4162848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Oval 1027">
                <a:extLst>
                  <a:ext uri="{FF2B5EF4-FFF2-40B4-BE49-F238E27FC236}">
                    <a16:creationId xmlns:a16="http://schemas.microsoft.com/office/drawing/2014/main" id="{425328CF-10CB-D840-8353-7811B4A915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02046" y="4432634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5" name="Oval 1027">
                <a:extLst>
                  <a:ext uri="{FF2B5EF4-FFF2-40B4-BE49-F238E27FC236}">
                    <a16:creationId xmlns:a16="http://schemas.microsoft.com/office/drawing/2014/main" id="{D893EF10-6A3D-8E46-9C1D-D7B134D210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15416" y="4467648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Oval 1027">
                <a:extLst>
                  <a:ext uri="{FF2B5EF4-FFF2-40B4-BE49-F238E27FC236}">
                    <a16:creationId xmlns:a16="http://schemas.microsoft.com/office/drawing/2014/main" id="{D1ECE6B0-39B4-E645-BDC6-AF13887068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22254" y="4809453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7" name="Oval 1027">
                <a:extLst>
                  <a:ext uri="{FF2B5EF4-FFF2-40B4-BE49-F238E27FC236}">
                    <a16:creationId xmlns:a16="http://schemas.microsoft.com/office/drawing/2014/main" id="{F263B018-FCA4-7E46-B7A0-6657BD9F85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98978" y="5016679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Oval 1027">
                <a:extLst>
                  <a:ext uri="{FF2B5EF4-FFF2-40B4-BE49-F238E27FC236}">
                    <a16:creationId xmlns:a16="http://schemas.microsoft.com/office/drawing/2014/main" id="{A3542E93-C970-644C-B504-0A02092EC0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57733" y="4888894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19" name="Oval 1027">
                <a:extLst>
                  <a:ext uri="{FF2B5EF4-FFF2-40B4-BE49-F238E27FC236}">
                    <a16:creationId xmlns:a16="http://schemas.microsoft.com/office/drawing/2014/main" id="{9352A861-FA28-DA45-A305-FA4EB20001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25016" y="5077248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0" name="Oval 1027">
                <a:extLst>
                  <a:ext uri="{FF2B5EF4-FFF2-40B4-BE49-F238E27FC236}">
                    <a16:creationId xmlns:a16="http://schemas.microsoft.com/office/drawing/2014/main" id="{A2CBCDB9-1934-4043-93C5-A5EC4A4C5F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77204" y="4999103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1" name="Oval 1027">
                <a:extLst>
                  <a:ext uri="{FF2B5EF4-FFF2-40B4-BE49-F238E27FC236}">
                    <a16:creationId xmlns:a16="http://schemas.microsoft.com/office/drawing/2014/main" id="{7FB7BA8C-3D7C-5E4A-A096-3A9DA73BE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29816" y="5382048"/>
                <a:ext cx="135962" cy="144887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Oval 1037">
                <a:extLst>
                  <a:ext uri="{FF2B5EF4-FFF2-40B4-BE49-F238E27FC236}">
                    <a16:creationId xmlns:a16="http://schemas.microsoft.com/office/drawing/2014/main" id="{6A81C142-D902-7C40-A3B6-55CA83A4F2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09223" y="2998383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3" name="Oval 1037">
                <a:extLst>
                  <a:ext uri="{FF2B5EF4-FFF2-40B4-BE49-F238E27FC236}">
                    <a16:creationId xmlns:a16="http://schemas.microsoft.com/office/drawing/2014/main" id="{3F722D5A-0AD6-3343-835F-7696243EB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27613" y="2607336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4" name="Oval 1037">
                <a:extLst>
                  <a:ext uri="{FF2B5EF4-FFF2-40B4-BE49-F238E27FC236}">
                    <a16:creationId xmlns:a16="http://schemas.microsoft.com/office/drawing/2014/main" id="{BA84B7E6-819A-0740-926F-5BE5C197B4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6748" y="3302042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5" name="Oval 1037">
                <a:extLst>
                  <a:ext uri="{FF2B5EF4-FFF2-40B4-BE49-F238E27FC236}">
                    <a16:creationId xmlns:a16="http://schemas.microsoft.com/office/drawing/2014/main" id="{2C347E6C-98D0-384B-905B-4E7D96E83F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48399" y="2585781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6" name="Oval 1037">
                <a:extLst>
                  <a:ext uri="{FF2B5EF4-FFF2-40B4-BE49-F238E27FC236}">
                    <a16:creationId xmlns:a16="http://schemas.microsoft.com/office/drawing/2014/main" id="{0AEF6218-4570-C542-BAC3-185CDE467D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47583" y="4124165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7" name="Oval 1037">
                <a:extLst>
                  <a:ext uri="{FF2B5EF4-FFF2-40B4-BE49-F238E27FC236}">
                    <a16:creationId xmlns:a16="http://schemas.microsoft.com/office/drawing/2014/main" id="{228B5689-2627-2D42-A036-E40CE5A367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63948" y="3759242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28" name="Oval 1037">
                <a:extLst>
                  <a:ext uri="{FF2B5EF4-FFF2-40B4-BE49-F238E27FC236}">
                    <a16:creationId xmlns:a16="http://schemas.microsoft.com/office/drawing/2014/main" id="{FE075A75-572D-514D-BD76-11FDD6A484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46976" y="4422573"/>
                <a:ext cx="135962" cy="14488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02E1298A-5294-6442-B2E2-B57338F12A2C}"/>
                  </a:ext>
                </a:extLst>
              </p:cNvPr>
              <p:cNvSpPr txBox="1"/>
              <p:nvPr/>
            </p:nvSpPr>
            <p:spPr>
              <a:xfrm>
                <a:off x="10457980" y="5879198"/>
                <a:ext cx="1349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b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zh-CN" altLang="en-US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charset="0"/>
                      </a:rPr>
                      <m:t>+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=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-1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62" name="文本框 61">
                <a:extLst>
                  <a:ext uri="{FF2B5EF4-FFF2-40B4-BE49-F238E27FC236}">
                    <a16:creationId xmlns:a16="http://schemas.microsoft.com/office/drawing/2014/main" id="{02E1298A-5294-6442-B2E2-B57338F12A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57980" y="5879198"/>
                <a:ext cx="1349985" cy="276999"/>
              </a:xfrm>
              <a:prstGeom prst="rect">
                <a:avLst/>
              </a:prstGeom>
              <a:blipFill>
                <a:blip r:embed="rId6"/>
                <a:stretch>
                  <a:fillRect l="-3704" t="-26087" r="-4630" b="-47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B22D430A-7C27-1143-9EEB-20293A583ED6}"/>
                  </a:ext>
                </a:extLst>
              </p:cNvPr>
              <p:cNvSpPr txBox="1"/>
              <p:nvPr/>
            </p:nvSpPr>
            <p:spPr>
              <a:xfrm>
                <a:off x="10610380" y="6031598"/>
                <a:ext cx="1349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b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zh-CN" altLang="en-US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charset="0"/>
                      </a:rPr>
                      <m:t>+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=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-1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63" name="文本框 62">
                <a:extLst>
                  <a:ext uri="{FF2B5EF4-FFF2-40B4-BE49-F238E27FC236}">
                    <a16:creationId xmlns:a16="http://schemas.microsoft.com/office/drawing/2014/main" id="{B22D430A-7C27-1143-9EEB-20293A583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0380" y="6031598"/>
                <a:ext cx="1349985" cy="276999"/>
              </a:xfrm>
              <a:prstGeom prst="rect">
                <a:avLst/>
              </a:prstGeom>
              <a:blipFill>
                <a:blip r:embed="rId6"/>
                <a:stretch>
                  <a:fillRect l="-3704" t="-26087" r="-4630" b="-47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BB336C18-D73E-024D-85B0-263771C23B53}"/>
                  </a:ext>
                </a:extLst>
              </p:cNvPr>
              <p:cNvSpPr txBox="1"/>
              <p:nvPr/>
            </p:nvSpPr>
            <p:spPr>
              <a:xfrm>
                <a:off x="10762780" y="6183998"/>
                <a:ext cx="1349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b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zh-CN" altLang="en-US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charset="0"/>
                      </a:rPr>
                      <m:t>+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=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-1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BB336C18-D73E-024D-85B0-263771C23B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2780" y="6183998"/>
                <a:ext cx="1349985" cy="276999"/>
              </a:xfrm>
              <a:prstGeom prst="rect">
                <a:avLst/>
              </a:prstGeom>
              <a:blipFill>
                <a:blip r:embed="rId6"/>
                <a:stretch>
                  <a:fillRect l="-3704" t="-26087" r="-4630" b="-47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AA352556-4ED8-D546-BE3E-37AB5395D188}"/>
                  </a:ext>
                </a:extLst>
              </p:cNvPr>
              <p:cNvSpPr txBox="1"/>
              <p:nvPr/>
            </p:nvSpPr>
            <p:spPr>
              <a:xfrm>
                <a:off x="10915180" y="6336398"/>
                <a:ext cx="1349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b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zh-CN" altLang="en-US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charset="0"/>
                      </a:rPr>
                      <m:t>+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=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-1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AA352556-4ED8-D546-BE3E-37AB5395D1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5180" y="6336398"/>
                <a:ext cx="1349985" cy="276999"/>
              </a:xfrm>
              <a:prstGeom prst="rect">
                <a:avLst/>
              </a:prstGeom>
              <a:blipFill>
                <a:blip r:embed="rId6"/>
                <a:stretch>
                  <a:fillRect l="-3704" t="-26087" r="-4630" b="-47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38D97F85-1229-8C42-8B2D-8B46AB721E21}"/>
                  </a:ext>
                </a:extLst>
              </p:cNvPr>
              <p:cNvSpPr txBox="1"/>
              <p:nvPr/>
            </p:nvSpPr>
            <p:spPr>
              <a:xfrm>
                <a:off x="11067580" y="6488798"/>
                <a:ext cx="1349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b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zh-CN" altLang="en-US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charset="0"/>
                      </a:rPr>
                      <m:t>+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=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-1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38D97F85-1229-8C42-8B2D-8B46AB721E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7580" y="6488798"/>
                <a:ext cx="1349985" cy="276999"/>
              </a:xfrm>
              <a:prstGeom prst="rect">
                <a:avLst/>
              </a:prstGeom>
              <a:blipFill>
                <a:blip r:embed="rId6"/>
                <a:stretch>
                  <a:fillRect l="-3704" t="-26087" r="-4630" b="-47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B0F20CD9-4B80-8745-B7BF-D749E1B01B01}"/>
                  </a:ext>
                </a:extLst>
              </p:cNvPr>
              <p:cNvSpPr txBox="1"/>
              <p:nvPr/>
            </p:nvSpPr>
            <p:spPr>
              <a:xfrm>
                <a:off x="11219980" y="6641198"/>
                <a:ext cx="1349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b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zh-CN" altLang="en-US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charset="0"/>
                      </a:rPr>
                      <m:t>+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=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-1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B0F20CD9-4B80-8745-B7BF-D749E1B01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9980" y="6641198"/>
                <a:ext cx="1349985" cy="276999"/>
              </a:xfrm>
              <a:prstGeom prst="rect">
                <a:avLst/>
              </a:prstGeom>
              <a:blipFill>
                <a:blip r:embed="rId6"/>
                <a:stretch>
                  <a:fillRect l="-3704" t="-26087" r="-4630" b="-47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12046E72-B3FE-1644-A4B8-3D72025C4D06}"/>
                  </a:ext>
                </a:extLst>
              </p:cNvPr>
              <p:cNvSpPr txBox="1"/>
              <p:nvPr/>
            </p:nvSpPr>
            <p:spPr>
              <a:xfrm>
                <a:off x="11372380" y="6793598"/>
                <a:ext cx="1349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b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zh-CN" altLang="en-US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charset="0"/>
                      </a:rPr>
                      <m:t>+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=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-1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68" name="文本框 67">
                <a:extLst>
                  <a:ext uri="{FF2B5EF4-FFF2-40B4-BE49-F238E27FC236}">
                    <a16:creationId xmlns:a16="http://schemas.microsoft.com/office/drawing/2014/main" id="{12046E72-B3FE-1644-A4B8-3D72025C4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72380" y="6793598"/>
                <a:ext cx="1349985" cy="276999"/>
              </a:xfrm>
              <a:prstGeom prst="rect">
                <a:avLst/>
              </a:prstGeom>
              <a:blipFill>
                <a:blip r:embed="rId6"/>
                <a:stretch>
                  <a:fillRect l="-3704" t="-26087" r="-4630" b="-47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809D044B-A8AE-1946-9618-BFE37211AF93}"/>
                  </a:ext>
                </a:extLst>
              </p:cNvPr>
              <p:cNvSpPr txBox="1"/>
              <p:nvPr/>
            </p:nvSpPr>
            <p:spPr>
              <a:xfrm>
                <a:off x="11524780" y="6945998"/>
                <a:ext cx="1349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b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zh-CN" altLang="en-US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charset="0"/>
                      </a:rPr>
                      <m:t>+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=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-1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809D044B-A8AE-1946-9618-BFE37211A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4780" y="6945998"/>
                <a:ext cx="1349985" cy="276999"/>
              </a:xfrm>
              <a:prstGeom prst="rect">
                <a:avLst/>
              </a:prstGeom>
              <a:blipFill>
                <a:blip r:embed="rId6"/>
                <a:stretch>
                  <a:fillRect l="-3704" t="-26087" r="-4630" b="-47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F8DDC06C-5460-944C-BBB6-68522A92DE43}"/>
                  </a:ext>
                </a:extLst>
              </p:cNvPr>
              <p:cNvSpPr txBox="1"/>
              <p:nvPr/>
            </p:nvSpPr>
            <p:spPr>
              <a:xfrm>
                <a:off x="11677180" y="7098398"/>
                <a:ext cx="1349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b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zh-CN" altLang="en-US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charset="0"/>
                      </a:rPr>
                      <m:t>+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=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-1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F8DDC06C-5460-944C-BBB6-68522A92DE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7180" y="7098398"/>
                <a:ext cx="1349985" cy="276999"/>
              </a:xfrm>
              <a:prstGeom prst="rect">
                <a:avLst/>
              </a:prstGeom>
              <a:blipFill>
                <a:blip r:embed="rId6"/>
                <a:stretch>
                  <a:fillRect l="-3704" t="-26087" r="-4630" b="-47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ACFD6ABC-3E48-F544-91FB-3563BA9B49EC}"/>
                  </a:ext>
                </a:extLst>
              </p:cNvPr>
              <p:cNvSpPr txBox="1"/>
              <p:nvPr/>
            </p:nvSpPr>
            <p:spPr>
              <a:xfrm>
                <a:off x="11829580" y="7250798"/>
                <a:ext cx="1349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b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zh-CN" altLang="en-US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charset="0"/>
                      </a:rPr>
                      <m:t>+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=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-1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id="{ACFD6ABC-3E48-F544-91FB-3563BA9B4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29580" y="7250798"/>
                <a:ext cx="1349985" cy="276999"/>
              </a:xfrm>
              <a:prstGeom prst="rect">
                <a:avLst/>
              </a:prstGeom>
              <a:blipFill>
                <a:blip r:embed="rId6"/>
                <a:stretch>
                  <a:fillRect l="-3704" t="-26087" r="-4630" b="-47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DFB449CC-C500-4140-A8E1-C4FA22D23AF6}"/>
                  </a:ext>
                </a:extLst>
              </p:cNvPr>
              <p:cNvSpPr txBox="1"/>
              <p:nvPr/>
            </p:nvSpPr>
            <p:spPr>
              <a:xfrm>
                <a:off x="11981980" y="7403198"/>
                <a:ext cx="134998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b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zh-CN" altLang="en-US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zh-CN" altLang="en-US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b="0" i="1" smtClean="0">
                        <a:solidFill>
                          <a:srgbClr val="000000"/>
                        </a:solidFill>
                        <a:latin typeface="Cambria Math" charset="0"/>
                      </a:rPr>
                      <m:t>+</m:t>
                    </m:r>
                    <m:r>
                      <a:rPr lang="zh-CN" alt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=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-1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id="{DFB449CC-C500-4140-A8E1-C4FA22D23A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81980" y="7403198"/>
                <a:ext cx="1349985" cy="276999"/>
              </a:xfrm>
              <a:prstGeom prst="rect">
                <a:avLst/>
              </a:prstGeom>
              <a:blipFill>
                <a:blip r:embed="rId6"/>
                <a:stretch>
                  <a:fillRect l="-3704" t="-26087" r="-4630" b="-478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16017DDA-F0CB-544A-BA6D-A2D6B00C2931}"/>
                  </a:ext>
                </a:extLst>
              </p:cNvPr>
              <p:cNvSpPr txBox="1"/>
              <p:nvPr/>
            </p:nvSpPr>
            <p:spPr>
              <a:xfrm>
                <a:off x="6958471" y="4356331"/>
                <a:ext cx="159495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1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zh-CN" altLang="en-US" sz="14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zh-CN" altLang="en-US" sz="1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sz="1400" i="1">
                        <a:solidFill>
                          <a:srgbClr val="000000"/>
                        </a:solidFill>
                        <a:latin typeface="Cambria Math" charset="0"/>
                      </a:rPr>
                      <m:t>+</m:t>
                    </m:r>
                    <m:r>
                      <a:rPr lang="zh-CN" altLang="en-US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=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-1</a:t>
                </a:r>
                <a:endParaRPr kumimoji="1" lang="zh-CN" altLang="en-US" sz="1400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73" name="文本框 72">
                <a:extLst>
                  <a:ext uri="{FF2B5EF4-FFF2-40B4-BE49-F238E27FC236}">
                    <a16:creationId xmlns:a16="http://schemas.microsoft.com/office/drawing/2014/main" id="{16017DDA-F0CB-544A-BA6D-A2D6B00C29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471" y="4356331"/>
                <a:ext cx="1594957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A4C01E14-F9CA-ED43-A36A-FE12A5554695}"/>
                  </a:ext>
                </a:extLst>
              </p:cNvPr>
              <p:cNvSpPr txBox="1"/>
              <p:nvPr/>
            </p:nvSpPr>
            <p:spPr>
              <a:xfrm>
                <a:off x="7951097" y="3802508"/>
                <a:ext cx="159495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zh-CN" altLang="en-US" sz="1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𝐰</m:t>
                    </m:r>
                    <m:r>
                      <a:rPr lang="zh-CN" altLang="en-US" sz="14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zh-CN" altLang="en-US" sz="14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𝐱</m:t>
                    </m:r>
                    <m:r>
                      <a:rPr lang="en-US" altLang="zh-CN" sz="1400" i="1">
                        <a:solidFill>
                          <a:srgbClr val="000000"/>
                        </a:solidFill>
                        <a:latin typeface="Cambria Math" charset="0"/>
                      </a:rPr>
                      <m:t>+</m:t>
                    </m:r>
                    <m:r>
                      <a:rPr lang="zh-CN" altLang="en-US" sz="1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=</a:t>
                </a:r>
                <a:r>
                  <a:rPr kumimoji="1" lang="zh-CN" altLang="en-US" sz="1400" dirty="0"/>
                  <a:t> </a:t>
                </a:r>
                <a:r>
                  <a:rPr kumimoji="1" lang="en-US" altLang="zh-CN" sz="1400" dirty="0"/>
                  <a:t>+1</a:t>
                </a:r>
                <a:endParaRPr kumimoji="1" lang="zh-CN" altLang="en-US" sz="1400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A4C01E14-F9CA-ED43-A36A-FE12A55546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097" y="3802508"/>
                <a:ext cx="1594957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446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Support Vector Machine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F5985C4-905A-0347-B6B6-0E76BC87DEC9}"/>
                  </a:ext>
                </a:extLst>
              </p:cNvPr>
              <p:cNvSpPr txBox="1"/>
              <p:nvPr/>
            </p:nvSpPr>
            <p:spPr>
              <a:xfrm>
                <a:off x="47414" y="1578187"/>
                <a:ext cx="9096586" cy="65510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/>
                  <a:t>Primal Optimization Problem: Quadratic Programming </a:t>
                </a:r>
              </a:p>
              <a:p>
                <a:pPr lvl="8">
                  <a:lnSpc>
                    <a:spcPct val="150000"/>
                  </a:lnSpc>
                </a:pPr>
                <a:r>
                  <a:rPr lang="en-US" altLang="zh-CN" sz="2400" dirty="0"/>
                  <a:t> 	 	</a:t>
                </a:r>
                <a:r>
                  <a:rPr lang="zh-CN" altLang="en-US" sz="2400" dirty="0"/>
                  <a:t>     </a:t>
                </a:r>
                <a:r>
                  <a:rPr lang="en-US" altLang="zh-CN" sz="2400" dirty="0"/>
                  <a:t>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zh-CN" altLang="en-US" sz="2400">
                            <a:latin typeface="Cambria Math" panose="02040503050406030204" pitchFamily="18" charset="0"/>
                          </a:rPr>
                          <m:t>min</m:t>
                        </m:r>
                        <m:r>
                          <a:rPr lang="en-US" altLang="zh-CN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lim>
                        <m:r>
                          <a:rPr lang="zh-CN" altLang="en-US" sz="2400" b="1">
                            <a:latin typeface="Cambria Math" panose="02040503050406030204" pitchFamily="18" charset="0"/>
                          </a:rPr>
                          <m:t>𝐰</m:t>
                        </m:r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lim>
                    </m:limLow>
                    <m:f>
                      <m:f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‖</m:t>
                        </m:r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𝒘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‖</m:t>
                        </m:r>
                      </m:e>
                      <m:sup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zh-CN" sz="2400" dirty="0"/>
              </a:p>
              <a:p>
                <a:pPr lvl="8">
                  <a:lnSpc>
                    <a:spcPct val="150000"/>
                  </a:lnSpc>
                </a:pPr>
                <a:r>
                  <a:rPr lang="zh-CN" altLang="en-US" sz="2400" dirty="0"/>
                  <a:t>             </a:t>
                </a:r>
                <a:r>
                  <a:rPr lang="en-US" altLang="zh-CN" sz="2400" dirty="0"/>
                  <a:t>s.t.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b="1" i="1">
                            <a:latin typeface="Cambria Math" panose="02040503050406030204" pitchFamily="18" charset="0"/>
                          </a:rPr>
                          <m:t>𝒘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zh-CN" altLang="en-US" sz="2400" i="1">
                        <a:latin typeface="Cambria Math" panose="02040503050406030204" pitchFamily="18" charset="0"/>
                      </a:rPr>
                      <m:t>≥1,∀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∈[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].</m:t>
                    </m:r>
                  </m:oMath>
                </a14:m>
                <a:endParaRPr lang="en-US" altLang="zh-CN" sz="2400" i="1" dirty="0"/>
              </a:p>
              <a:p>
                <a:pPr>
                  <a:lnSpc>
                    <a:spcPct val="150000"/>
                  </a:lnSpc>
                </a:pPr>
                <a:endParaRPr lang="en-US" altLang="zh-CN" sz="2400" dirty="0"/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/>
                  <a:t>We introduce Lagrange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≥0, </m:t>
                    </m:r>
                    <m:r>
                      <a:rPr lang="en-US" altLang="zh-CN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𝑖</m:t>
                    </m:r>
                    <m:r>
                      <a:rPr lang="en-US" altLang="zh-CN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∈[</m:t>
                    </m:r>
                    <m:r>
                      <a:rPr lang="en-US" altLang="zh-CN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𝑚</m:t>
                    </m:r>
                    <m:r>
                      <a:rPr lang="en-US" altLang="zh-CN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]</m:t>
                    </m:r>
                  </m:oMath>
                </a14:m>
                <a:r>
                  <a:rPr lang="en-US" altLang="zh-CN" sz="2400" dirty="0"/>
                  <a:t> associated to the constraints.</a:t>
                </a:r>
                <a:endParaRPr lang="zh-CN" altLang="en-US" sz="2400" dirty="0"/>
              </a:p>
              <a:p>
                <a:pPr algn="ctr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ℒ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𝒘</m:t>
                        </m:r>
                        <m:r>
                          <a:rPr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  <m:r>
                          <a:rPr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>
                          <a:rPr lang="en-US" altLang="zh-CN" sz="2400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𝜶</m:t>
                        </m:r>
                      </m:e>
                    </m:d>
                    <m:r>
                      <a:rPr lang="en-US" altLang="zh-CN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mr-IN" altLang="zh-CN" sz="2400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𝒘</m:t>
                            </m:r>
                          </m:e>
                        </m:d>
                      </m:e>
                      <m:sup>
                        <m:r>
                          <a:rPr lang="en-US" altLang="zh-CN" sz="2400" b="0" i="0" smtClean="0">
                            <a:latin typeface="Cambria Math" charset="0"/>
                          </a:rPr>
                          <m:t>2</m:t>
                        </m:r>
                      </m:sup>
                    </m:sSup>
                    <m:r>
                      <a:rPr lang="en-US" altLang="zh-CN" sz="2400" b="0" i="0" smtClean="0">
                        <a:latin typeface="Cambria Math" charset="0"/>
                      </a:rPr>
                      <m:t>−</m:t>
                    </m:r>
                    <m:nary>
                      <m:naryPr>
                        <m:chr m:val="∑"/>
                        <m:ctrlPr>
                          <a:rPr lang="is-IS" altLang="zh-CN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b="0" i="1" smtClean="0">
                            <a:latin typeface="Cambria Math" charset="0"/>
                          </a:rPr>
                          <m:t>𝑖</m:t>
                        </m:r>
                        <m:r>
                          <a:rPr lang="en-US" altLang="zh-CN" sz="2400" b="0" i="1" smtClean="0"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is-IS" altLang="zh-CN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[</m:t>
                        </m:r>
                        <m:sSub>
                          <m:sSubPr>
                            <m:ctrlPr>
                              <a:rPr lang="zh-CN" alt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zh-CN" altLang="en-US" sz="2400" b="1" i="1">
                                <a:latin typeface="Cambria Math" panose="02040503050406030204" pitchFamily="18" charset="0"/>
                              </a:rPr>
                              <m:t>𝒘</m:t>
                            </m:r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⋅</m:t>
                            </m:r>
                            <m:sSub>
                              <m:sSubPr>
                                <m:ctrlP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zh-CN" altLang="en-US" sz="2400" b="1" i="1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zh-CN" alt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r>
                          <a:rPr lang="en-US" altLang="zh-CN" sz="2400" b="0" i="1" smtClean="0">
                            <a:latin typeface="Cambria Math" charset="0"/>
                          </a:rPr>
                          <m:t>−1</m:t>
                        </m:r>
                        <m:r>
                          <a:rPr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]</m:t>
                        </m:r>
                      </m:e>
                    </m:nary>
                  </m:oMath>
                </a14:m>
                <a:r>
                  <a:rPr lang="en-US" altLang="zh-CN" sz="2400" b="0" dirty="0"/>
                  <a:t> </a:t>
                </a:r>
                <a:br>
                  <a:rPr lang="en-US" altLang="zh-CN" sz="2400" b="0" dirty="0"/>
                </a:br>
                <a:r>
                  <a:rPr lang="en-US" altLang="zh-CN" sz="2400" b="0" dirty="0"/>
                  <a:t/>
                </a:r>
                <a:br>
                  <a:rPr lang="en-US" altLang="zh-CN" sz="2400" b="0" dirty="0"/>
                </a:br>
                <a:endParaRPr lang="zh-CN" altLang="en-US" sz="2400" dirty="0"/>
              </a:p>
              <a:p>
                <a:pPr>
                  <a:lnSpc>
                    <a:spcPct val="150000"/>
                  </a:lnSpc>
                </a:pPr>
                <a:endParaRPr lang="zh-CN" altLang="en-US" sz="2400" dirty="0"/>
              </a:p>
              <a:p>
                <a:pPr algn="ctr"/>
                <a:endParaRPr lang="en-US" altLang="zh-CN" sz="240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F5985C4-905A-0347-B6B6-0E76BC87D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4" y="1578187"/>
                <a:ext cx="9096586" cy="6551024"/>
              </a:xfrm>
              <a:prstGeom prst="rect">
                <a:avLst/>
              </a:prstGeom>
              <a:blipFill>
                <a:blip r:embed="rId3"/>
                <a:stretch>
                  <a:fillRect l="-8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289A7174-11A2-0946-A4EC-52A8887603F7}"/>
                  </a:ext>
                </a:extLst>
              </p:cNvPr>
              <p:cNvSpPr/>
              <p:nvPr/>
            </p:nvSpPr>
            <p:spPr>
              <a:xfrm>
                <a:off x="854499" y="2560514"/>
                <a:ext cx="1162498" cy="6864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zh-CN" altLang="en-US" sz="2800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</a:rPr>
                            <m:t>min</m:t>
                          </m:r>
                          <m:r>
                            <a:rPr lang="en-US" altLang="zh-CN" sz="280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lim>
                          <m:r>
                            <a:rPr lang="zh-CN" altLang="en-US" sz="2800" b="1">
                              <a:latin typeface="Cambria Math" panose="02040503050406030204" pitchFamily="18" charset="0"/>
                            </a:rPr>
                            <m:t>𝐰</m:t>
                          </m:r>
                          <m:r>
                            <a:rPr lang="zh-CN" altLang="en-US" sz="280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sz="2800" i="1">
                              <a:latin typeface="Cambria Math" panose="02040503050406030204" pitchFamily="18" charset="0"/>
                            </a:rPr>
                            <m:t>𝑏</m:t>
                          </m:r>
                        </m:lim>
                      </m:limLow>
                      <m:r>
                        <a:rPr lang="zh-CN" altLang="en-US" sz="2800" i="1" smtClean="0">
                          <a:latin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289A7174-11A2-0946-A4EC-52A8887603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499" y="2560514"/>
                <a:ext cx="1162498" cy="6864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左右箭头 12">
            <a:extLst>
              <a:ext uri="{FF2B5EF4-FFF2-40B4-BE49-F238E27FC236}">
                <a16:creationId xmlns:a16="http://schemas.microsoft.com/office/drawing/2014/main" id="{F232FBA0-9C19-E144-B03F-117599AD3892}"/>
              </a:ext>
            </a:extLst>
          </p:cNvPr>
          <p:cNvSpPr/>
          <p:nvPr/>
        </p:nvSpPr>
        <p:spPr>
          <a:xfrm>
            <a:off x="2675139" y="2699014"/>
            <a:ext cx="1779024" cy="409471"/>
          </a:xfrm>
          <a:prstGeom prst="leftRightArrow">
            <a:avLst/>
          </a:prstGeom>
          <a:noFill/>
          <a:ln w="349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551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KKT Conditions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3116AB6F-7840-8B4A-B8FF-397E91D9033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33762" y="1482338"/>
                <a:ext cx="4067908" cy="441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40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zh-CN" altLang="en-US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𝛻</m:t>
                          </m:r>
                        </m:e>
                        <m:sub>
                          <m:r>
                            <a:rPr kumimoji="1" lang="en-US" altLang="zh-CN" sz="2400" b="1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𝒘</m:t>
                          </m:r>
                        </m:sub>
                      </m:sSub>
                      <m:r>
                        <a:rPr kumimoji="1" lang="en-US" altLang="zh-CN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ℒ</m:t>
                      </m:r>
                      <m:r>
                        <a:rPr kumimoji="1" lang="en-US" altLang="zh-CN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kumimoji="1" lang="en-US" altLang="zh-CN" sz="2400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𝒘</m:t>
                      </m:r>
                      <m:r>
                        <a:rPr kumimoji="1" lang="en-US" altLang="zh-CN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kumimoji="1" lang="is-IS" altLang="zh-CN" sz="240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sz="240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is-IS" altLang="zh-CN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zh-CN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sz="240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sz="2400" b="1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4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1" lang="en-US" altLang="zh-CN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kumimoji="1" lang="en-US" altLang="zh-CN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kumimoji="1" lang="en-US" altLang="zh-CN" sz="2400" dirty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40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𝛻</m:t>
                          </m:r>
                        </m:e>
                        <m:sub>
                          <m:r>
                            <a:rPr kumimoji="1" lang="en-US" altLang="zh-CN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𝑏</m:t>
                          </m:r>
                        </m:sub>
                      </m:sSub>
                      <m:r>
                        <a:rPr kumimoji="1" lang="en-US" altLang="zh-CN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ℒ</m:t>
                      </m:r>
                      <m:r>
                        <a:rPr kumimoji="1" lang="en-US" altLang="zh-CN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kumimoji="1" lang="is-IS" altLang="zh-CN" sz="240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sz="240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is-IS" altLang="zh-CN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zh-CN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sz="240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kumimoji="1" lang="en-US" altLang="zh-CN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kumimoji="1" lang="en-US" altLang="zh-CN" sz="2400" dirty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:endParaRPr kumimoji="1" lang="en-US" altLang="zh-CN" sz="2400" dirty="0"/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∀</m:t>
                      </m:r>
                      <m:r>
                        <a:rPr kumimoji="1" lang="en-US" altLang="zh-CN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𝑖</m:t>
                      </m:r>
                      <m:r>
                        <a:rPr kumimoji="1" lang="en-US" altLang="zh-CN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</m:t>
                      </m:r>
                      <m:sSub>
                        <m:sSubPr>
                          <m:ctrlPr>
                            <a:rPr kumimoji="1" lang="en-US" altLang="zh-CN" sz="240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</m:e>
                        <m:sub>
                          <m:r>
                            <a:rPr kumimoji="1" lang="en-US" altLang="zh-CN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kumimoji="1" lang="en-US" altLang="zh-CN" sz="240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zh-CN" sz="240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kumimoji="1" lang="en-US" altLang="zh-CN" sz="240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sz="24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𝒘</m:t>
                              </m:r>
                              <m:sSub>
                                <m:sSubPr>
                                  <m:ctrlPr>
                                    <a:rPr kumimoji="1" lang="en-US" altLang="zh-CN" sz="240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sz="240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∙</m:t>
                                  </m:r>
                                  <m:r>
                                    <a:rPr kumimoji="1" lang="en-US" altLang="zh-CN" sz="2400" b="1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kumimoji="1" lang="en-US" altLang="zh-CN" sz="240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en-US" altLang="zh-CN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+</m:t>
                              </m:r>
                              <m:r>
                                <a:rPr kumimoji="1" lang="en-US" altLang="zh-CN" sz="24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𝑏</m:t>
                              </m:r>
                            </m:e>
                          </m:d>
                          <m:r>
                            <a:rPr kumimoji="1" lang="en-US" altLang="zh-CN" sz="240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−1</m:t>
                          </m:r>
                        </m:e>
                      </m:d>
                      <m:r>
                        <a:rPr kumimoji="1" lang="en-US" altLang="zh-CN" sz="24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3116AB6F-7840-8B4A-B8FF-397E91D90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3762" y="1482338"/>
                <a:ext cx="4067908" cy="4419600"/>
              </a:xfrm>
              <a:prstGeom prst="rect">
                <a:avLst/>
              </a:prstGeom>
              <a:blipFill>
                <a:blip r:embed="rId3"/>
                <a:stretch>
                  <a:fillRect t="-266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右箭头 14">
            <a:extLst>
              <a:ext uri="{FF2B5EF4-FFF2-40B4-BE49-F238E27FC236}">
                <a16:creationId xmlns:a16="http://schemas.microsoft.com/office/drawing/2014/main" id="{398D57CB-5F38-7F4E-847E-BEE9DADF5AEE}"/>
              </a:ext>
            </a:extLst>
          </p:cNvPr>
          <p:cNvSpPr/>
          <p:nvPr/>
        </p:nvSpPr>
        <p:spPr>
          <a:xfrm>
            <a:off x="3940011" y="1885221"/>
            <a:ext cx="1359877" cy="433755"/>
          </a:xfrm>
          <a:prstGeom prst="rightArrow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右箭头 15">
            <a:extLst>
              <a:ext uri="{FF2B5EF4-FFF2-40B4-BE49-F238E27FC236}">
                <a16:creationId xmlns:a16="http://schemas.microsoft.com/office/drawing/2014/main" id="{9C554D50-3189-5D4D-A632-12E25A42417B}"/>
              </a:ext>
            </a:extLst>
          </p:cNvPr>
          <p:cNvSpPr/>
          <p:nvPr/>
        </p:nvSpPr>
        <p:spPr>
          <a:xfrm>
            <a:off x="3934147" y="2834790"/>
            <a:ext cx="1359877" cy="433755"/>
          </a:xfrm>
          <a:prstGeom prst="rightArrow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右箭头 16">
            <a:extLst>
              <a:ext uri="{FF2B5EF4-FFF2-40B4-BE49-F238E27FC236}">
                <a16:creationId xmlns:a16="http://schemas.microsoft.com/office/drawing/2014/main" id="{AD1A61A8-FF43-D64B-8D45-499A9EDF7509}"/>
              </a:ext>
            </a:extLst>
          </p:cNvPr>
          <p:cNvSpPr/>
          <p:nvPr/>
        </p:nvSpPr>
        <p:spPr>
          <a:xfrm>
            <a:off x="3934146" y="3784359"/>
            <a:ext cx="1359877" cy="433755"/>
          </a:xfrm>
          <a:prstGeom prst="rightArrow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5B79F08D-B5C2-414D-84B7-951DFAB863F6}"/>
                  </a:ext>
                </a:extLst>
              </p:cNvPr>
              <p:cNvSpPr txBox="1"/>
              <p:nvPr/>
            </p:nvSpPr>
            <p:spPr>
              <a:xfrm>
                <a:off x="5514383" y="1597986"/>
                <a:ext cx="2002600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400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𝒘</m:t>
                      </m:r>
                      <m:r>
                        <a:rPr kumimoji="1" lang="en-US" altLang="zh-CN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is-IS" altLang="zh-CN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sz="24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is-I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sz="24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sz="2400" b="1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4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1" lang="en-U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5B79F08D-B5C2-414D-84B7-951DFAB86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4383" y="1597986"/>
                <a:ext cx="2002600" cy="1008225"/>
              </a:xfrm>
              <a:prstGeom prst="rect">
                <a:avLst/>
              </a:prstGeom>
              <a:blipFill>
                <a:blip r:embed="rId4"/>
                <a:stretch>
                  <a:fillRect l="-23270" t="-121250" b="-181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95149ABF-0FA6-2049-9F1A-1AA33677A5E6}"/>
                  </a:ext>
                </a:extLst>
              </p:cNvPr>
              <p:cNvSpPr txBox="1"/>
              <p:nvPr/>
            </p:nvSpPr>
            <p:spPr>
              <a:xfrm>
                <a:off x="5508518" y="2606211"/>
                <a:ext cx="1723100" cy="12852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kumimoji="1" lang="is-IS" altLang="zh-CN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sz="24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is-I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sz="24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kumimoji="1" lang="en-US" altLang="zh-CN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kumimoji="1" lang="en-US" altLang="zh-CN" sz="2400" i="1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95149ABF-0FA6-2049-9F1A-1AA33677A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518" y="2606211"/>
                <a:ext cx="1723100" cy="1285224"/>
              </a:xfrm>
              <a:prstGeom prst="rect">
                <a:avLst/>
              </a:prstGeom>
              <a:blipFill>
                <a:blip r:embed="rId5"/>
                <a:stretch>
                  <a:fillRect l="-62500" t="-94118" r="-1471" b="-1215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F73C5DB-3B6D-DA49-BD39-2663A90120AA}"/>
                  </a:ext>
                </a:extLst>
              </p:cNvPr>
              <p:cNvSpPr txBox="1"/>
              <p:nvPr/>
            </p:nvSpPr>
            <p:spPr>
              <a:xfrm>
                <a:off x="5508518" y="3848782"/>
                <a:ext cx="363548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240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zh-CN" altLang="en-US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</m:e>
                        <m:sub>
                          <m: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=0∨</m:t>
                      </m:r>
                      <m:sSub>
                        <m:sSubPr>
                          <m:ctrlPr>
                            <a:rPr kumimoji="1" lang="en-US" altLang="zh-CN" sz="240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kumimoji="1" lang="en-US" altLang="zh-CN" sz="240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kumimoji="1" lang="en-US" altLang="zh-CN" sz="2400" b="1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𝒘</m:t>
                          </m:r>
                          <m:sSub>
                            <m:sSubPr>
                              <m:ctrlPr>
                                <a:rPr kumimoji="1" lang="en-US" altLang="zh-CN" sz="240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∙</m:t>
                              </m:r>
                              <m:r>
                                <a:rPr kumimoji="1" lang="en-US" altLang="zh-CN" sz="2400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1" lang="en-U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  <m: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𝑏</m:t>
                          </m:r>
                        </m:e>
                      </m:d>
                      <m:r>
                        <a:rPr kumimoji="1" lang="en-US" altLang="zh-CN" sz="24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=1</m:t>
                      </m:r>
                    </m:oMath>
                  </m:oMathPara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F73C5DB-3B6D-DA49-BD39-2663A9012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518" y="3848782"/>
                <a:ext cx="3635482" cy="369332"/>
              </a:xfrm>
              <a:prstGeom prst="rect">
                <a:avLst/>
              </a:prstGeom>
              <a:blipFill>
                <a:blip r:embed="rId6"/>
                <a:stretch>
                  <a:fillRect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ABBBA185-2FB9-CE4E-A7E2-AC724A780D0A}"/>
                  </a:ext>
                </a:extLst>
              </p:cNvPr>
              <p:cNvSpPr txBox="1"/>
              <p:nvPr/>
            </p:nvSpPr>
            <p:spPr>
              <a:xfrm>
                <a:off x="135954" y="5035536"/>
                <a:ext cx="905409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4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kumimoji="1" lang="zh-CN" altLang="en-US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  <m:r>
                      <a:rPr kumimoji="1" lang="en-US" altLang="zh-CN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≠</m:t>
                    </m:r>
                    <m:r>
                      <a:rPr kumimoji="1" lang="en-US" altLang="zh-CN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0</m:t>
                    </m:r>
                  </m:oMath>
                </a14:m>
                <a:r>
                  <a:rPr kumimoji="1" lang="en-US" altLang="zh-CN" sz="2400" dirty="0"/>
                  <a:t>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</m:e>
                      <m:sub>
                        <m:r>
                          <a:rPr kumimoji="1"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kumimoji="1" lang="en-US" altLang="zh-CN" sz="24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kumimoji="1" lang="en-US" altLang="zh-CN" sz="2400" b="1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𝒘</m:t>
                        </m:r>
                        <m:sSub>
                          <m:sSubPr>
                            <m:ctrlPr>
                              <a:rPr kumimoji="1" lang="en-US" altLang="zh-CN" sz="240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∙</m:t>
                            </m:r>
                            <m:r>
                              <a:rPr kumimoji="1" lang="en-US" altLang="zh-CN" sz="2400" b="1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𝒙</m:t>
                            </m:r>
                          </m:e>
                          <m:sub>
                            <m:r>
                              <a:rPr kumimoji="1" lang="en-US" altLang="zh-CN" sz="24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kumimoji="1"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+</m:t>
                        </m:r>
                        <m:r>
                          <a:rPr kumimoji="1" lang="en-US" altLang="zh-CN" sz="24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𝑏</m:t>
                        </m:r>
                      </m:e>
                    </m:d>
                    <m:r>
                      <a:rPr kumimoji="1" lang="en-US" altLang="zh-CN" sz="24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=1</m:t>
                    </m:r>
                  </m:oMath>
                </a14:m>
                <a:r>
                  <a:rPr kumimoji="1" lang="en-US" altLang="zh-CN" sz="2400" dirty="0"/>
                  <a:t>. These data points are called support vectors, which </a:t>
                </a:r>
                <a:r>
                  <a:rPr lang="en-US" altLang="zh-CN" sz="2400" dirty="0"/>
                  <a:t>fully define the maximum-margin hyperplane or SVM solution.</a:t>
                </a:r>
                <a:r>
                  <a:rPr kumimoji="1" lang="en-US" altLang="zh-CN" sz="2400" dirty="0"/>
                  <a:t>  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ABBBA185-2FB9-CE4E-A7E2-AC724A780D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954" y="5035536"/>
                <a:ext cx="9054096" cy="1200329"/>
              </a:xfrm>
              <a:prstGeom prst="rect">
                <a:avLst/>
              </a:prstGeom>
              <a:blipFill>
                <a:blip r:embed="rId7"/>
                <a:stretch>
                  <a:fillRect l="-980" t="-3158" r="-700" b="-94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1829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Dual Problem</a:t>
            </a:r>
            <a:endParaRPr lang="zh-CN" altLang="en-US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E68628CC-6FC8-A14B-B5AE-D99FE2DCD979}"/>
              </a:ext>
            </a:extLst>
          </p:cNvPr>
          <p:cNvSpPr txBox="1">
            <a:spLocks/>
          </p:cNvSpPr>
          <p:nvPr/>
        </p:nvSpPr>
        <p:spPr>
          <a:xfrm>
            <a:off x="418824" y="1690689"/>
            <a:ext cx="7975236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/>
              <a:t>We plug into the </a:t>
            </a:r>
            <a:r>
              <a:rPr lang="en-US" altLang="zh-CN" sz="2400" dirty="0" err="1"/>
              <a:t>Lagrangian</a:t>
            </a:r>
            <a:r>
              <a:rPr lang="en-US" altLang="zh-CN" sz="2400" dirty="0"/>
              <a:t> the definition of </a:t>
            </a:r>
            <a:r>
              <a:rPr lang="en-US" altLang="zh-CN" sz="2400" b="1" i="1" dirty="0"/>
              <a:t>w</a:t>
            </a:r>
            <a:r>
              <a:rPr lang="en-US" altLang="zh-CN" sz="2400" dirty="0"/>
              <a:t> in terms of the dual variables.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/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kumimoji="1"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kumimoji="1"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kumimoji="1"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kumimoji="1"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endParaRPr kumimoji="1" lang="en-US" altLang="zh-CN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  <a:defRPr/>
            </a:pPr>
            <a:r>
              <a:rPr kumimoji="1" lang="en-US" altLang="zh-CN" sz="2400" dirty="0"/>
              <a:t>This leads to the following dual problem for SVM.</a:t>
            </a:r>
            <a:endParaRPr kumimoji="1"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26041A4-5641-8D42-9131-8423F89F0F8A}"/>
                  </a:ext>
                </a:extLst>
              </p:cNvPr>
              <p:cNvSpPr txBox="1"/>
              <p:nvPr/>
            </p:nvSpPr>
            <p:spPr>
              <a:xfrm>
                <a:off x="1128236" y="2173070"/>
                <a:ext cx="7193461" cy="24668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ℒ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lang="en-US" altLang="zh-CN" b="1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𝒘</m:t>
                          </m:r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𝑏</m:t>
                          </m:r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,</m:t>
                          </m:r>
                          <m:r>
                            <a:rPr lang="en-US" altLang="zh-CN" b="1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𝜶</m:t>
                          </m:r>
                        </m:e>
                      </m:d>
                      <m:r>
                        <a:rPr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lang="mr-IN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zh-CN" altLang="en-US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ctrlPr>
                                    <a:rPr kumimoji="1" lang="is-I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𝑚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is-I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kumimoji="1" lang="en-US" altLang="zh-CN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kumimoji="1" lang="en-US" altLang="zh-CN" b="1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b="1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d>
                        </m:e>
                        <m:sup>
                          <m:r>
                            <a:rPr lang="en-US" altLang="zh-CN" b="0" i="0" smtClean="0">
                              <a:latin typeface="Cambria Math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b="0" i="0" smtClean="0">
                          <a:latin typeface="Cambria Math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is-IS" altLang="zh-C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=1,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𝑗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is-I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is-I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 smtClean="0">
                                  <a:latin typeface="Cambria Math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 smtClean="0">
                                  <a:latin typeface="Cambria Math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altLang="zh-CN" b="0" i="1" smtClean="0">
                          <a:latin typeface="Cambria Math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is-IS" altLang="zh-C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is-I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b="0" i="1" smtClean="0">
                          <a:latin typeface="Cambria Math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is-IS" altLang="zh-C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is-I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altLang="zh-CN" b="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b="0" dirty="0"/>
                  <a:t/>
                </a:r>
                <a:br>
                  <a:rPr lang="en-US" altLang="zh-CN" b="0" dirty="0"/>
                </a:br>
                <a:r>
                  <a:rPr lang="en-US" altLang="zh-CN" b="0" dirty="0"/>
                  <a:t/>
                </a:r>
                <a:br>
                  <a:rPr lang="en-US" altLang="zh-CN" b="0" dirty="0"/>
                </a:br>
                <a:endParaRPr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E26041A4-5641-8D42-9131-8423F89F0F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236" y="2173070"/>
                <a:ext cx="7193461" cy="2466894"/>
              </a:xfrm>
              <a:prstGeom prst="rect">
                <a:avLst/>
              </a:prstGeom>
              <a:blipFill>
                <a:blip r:embed="rId3"/>
                <a:stretch>
                  <a:fillRect t="-17436" r="-2646" b="-51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2222032-BC4B-C148-AA96-77F18C4D7A30}"/>
                  </a:ext>
                </a:extLst>
              </p:cNvPr>
              <p:cNvSpPr txBox="1"/>
              <p:nvPr/>
            </p:nvSpPr>
            <p:spPr>
              <a:xfrm>
                <a:off x="2255554" y="3569424"/>
                <a:ext cx="3137717" cy="7875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zh-CN" b="0" dirty="0" smtClean="0"/>
                        <m:t>=</m:t>
                      </m:r>
                      <m:nary>
                        <m:naryPr>
                          <m:chr m:val="∑"/>
                          <m:ctrlPr>
                            <a:rPr lang="is-IS" altLang="zh-CN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b="0" i="1" smtClean="0">
                              <a:latin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is-I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f>
                        <m:fPr>
                          <m:ctrlPr>
                            <a:rPr lang="mr-IN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is-I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charset="0"/>
                            </a:rPr>
                            <m:t>=1,</m:t>
                          </m:r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charset="0"/>
                            </a:rPr>
                            <m:t>𝑗</m:t>
                          </m:r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is-I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is-I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62222032-BC4B-C148-AA96-77F18C4D7A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554" y="3569424"/>
                <a:ext cx="3137717" cy="787523"/>
              </a:xfrm>
              <a:prstGeom prst="rect">
                <a:avLst/>
              </a:prstGeom>
              <a:blipFill>
                <a:blip r:embed="rId4"/>
                <a:stretch>
                  <a:fillRect l="-20968" t="-112698" b="-16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42F488A-F643-064D-A069-D37405AA8054}"/>
                  </a:ext>
                </a:extLst>
              </p:cNvPr>
              <p:cNvSpPr txBox="1"/>
              <p:nvPr/>
            </p:nvSpPr>
            <p:spPr>
              <a:xfrm>
                <a:off x="2867687" y="5070513"/>
                <a:ext cx="3408625" cy="7875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1" lang="mr-IN" altLang="zh-C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1" lang="mr-IN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1" lang="mr-IN" altLang="zh-CN" i="0" smtClean="0">
                                  <a:latin typeface="Cambria Math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1" lang="mr-IN" altLang="zh-CN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is-I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b="0" i="1" smtClean="0">
                                  <a:latin typeface="Cambria Math" charset="0"/>
                                </a:rPr>
                                <m:t>𝑖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mr-IN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is-I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𝑖</m:t>
                              </m:r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=1,</m:t>
                              </m:r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𝑗</m:t>
                              </m:r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func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42F488A-F643-064D-A069-D37405AA80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687" y="5070513"/>
                <a:ext cx="3408625" cy="787523"/>
              </a:xfrm>
              <a:prstGeom prst="rect">
                <a:avLst/>
              </a:prstGeom>
              <a:blipFill>
                <a:blip r:embed="rId5"/>
                <a:stretch>
                  <a:fillRect l="-10781" t="-112698" r="-372" b="-16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2BEB223-90E7-9943-B47E-5C0B3B643DF4}"/>
                  </a:ext>
                </a:extLst>
              </p:cNvPr>
              <p:cNvSpPr txBox="1"/>
              <p:nvPr/>
            </p:nvSpPr>
            <p:spPr>
              <a:xfrm>
                <a:off x="2814699" y="5961928"/>
                <a:ext cx="3820533" cy="10332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𝑠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.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𝑡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.</m:t>
                      </m:r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zh-CN" alt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≥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0∧</m:t>
                      </m:r>
                      <m:nary>
                        <m:naryPr>
                          <m:chr m:val="∑"/>
                          <m:ctrlPr>
                            <a:rPr kumimoji="1" lang="is-I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is-I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=0,</m:t>
                      </m:r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∈[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].</m:t>
                      </m:r>
                    </m:oMath>
                  </m:oMathPara>
                </a14:m>
                <a:endParaRPr kumimoji="1" lang="en-US" altLang="zh-CN" i="1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2BEB223-90E7-9943-B47E-5C0B3B643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4699" y="5961928"/>
                <a:ext cx="3820533" cy="1033232"/>
              </a:xfrm>
              <a:prstGeom prst="rect">
                <a:avLst/>
              </a:prstGeom>
              <a:blipFill>
                <a:blip r:embed="rId6"/>
                <a:stretch>
                  <a:fillRect t="-84337" b="-102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7693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Non-separable case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C1C294C-C166-5943-B5D8-113EB8444FC3}"/>
                  </a:ext>
                </a:extLst>
              </p:cNvPr>
              <p:cNvSpPr txBox="1"/>
              <p:nvPr/>
            </p:nvSpPr>
            <p:spPr>
              <a:xfrm>
                <a:off x="628650" y="1825625"/>
                <a:ext cx="78068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400" dirty="0"/>
                  <a:t>We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introduce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slack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variables</a:t>
                </a:r>
                <a:r>
                  <a:rPr kumimoji="1" lang="zh-CN" alt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to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relax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the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constraints.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C1C294C-C166-5943-B5D8-113EB8444F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825625"/>
                <a:ext cx="7806828" cy="461665"/>
              </a:xfrm>
              <a:prstGeom prst="rect">
                <a:avLst/>
              </a:prstGeom>
              <a:blipFill>
                <a:blip r:embed="rId3"/>
                <a:stretch>
                  <a:fillRect l="-1301" t="-11111" b="-30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EDB4DBEA-42F4-CA44-9A2F-39B0E2BF1A51}"/>
                  </a:ext>
                </a:extLst>
              </p:cNvPr>
              <p:cNvSpPr/>
              <p:nvPr/>
            </p:nvSpPr>
            <p:spPr>
              <a:xfrm>
                <a:off x="-3541485" y="2297202"/>
                <a:ext cx="10975882" cy="20419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8">
                  <a:lnSpc>
                    <a:spcPct val="150000"/>
                  </a:lnSpc>
                </a:pPr>
                <a:r>
                  <a:rPr lang="en-US" altLang="zh-CN" sz="2400" dirty="0"/>
                  <a:t>	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zh-CN" altLang="en-US" sz="2400" i="1" smtClean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zh-CN" altLang="en-US" sz="2400">
                            <a:latin typeface="Cambria Math" panose="02040503050406030204" pitchFamily="18" charset="0"/>
                          </a:rPr>
                          <m:t>min</m:t>
                        </m:r>
                        <m:r>
                          <a:rPr lang="en-US" altLang="zh-CN" sz="240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lim>
                        <m:r>
                          <a:rPr lang="zh-CN" altLang="en-US" sz="2400" b="1">
                            <a:latin typeface="Cambria Math" panose="02040503050406030204" pitchFamily="18" charset="0"/>
                          </a:rPr>
                          <m:t>𝐰</m:t>
                        </m:r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lim>
                    </m:limLow>
                    <m:f>
                      <m:f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‖</m:t>
                        </m:r>
                        <m:r>
                          <a:rPr lang="zh-CN" altLang="en-US" sz="2400" b="1">
                            <a:latin typeface="Cambria Math" panose="02040503050406030204" pitchFamily="18" charset="0"/>
                          </a:rPr>
                          <m:t>𝐰</m:t>
                        </m:r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‖</m:t>
                        </m:r>
                      </m:e>
                      <m:sup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C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altLang="zh-CN" sz="2400" dirty="0"/>
              </a:p>
              <a:p>
                <a:pPr lvl="8">
                  <a:lnSpc>
                    <a:spcPct val="150000"/>
                  </a:lnSpc>
                </a:pPr>
                <a:r>
                  <a:rPr lang="en-US" altLang="zh-CN" sz="2400" dirty="0"/>
                  <a:t>Subject to: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zh-CN" altLang="en-US" sz="2400" b="1">
                            <a:latin typeface="Cambria Math" panose="02040503050406030204" pitchFamily="18" charset="0"/>
                          </a:rPr>
                          <m:t>𝐰</m:t>
                        </m:r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zh-CN" altLang="en-US" sz="2400" b="1"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lang="zh-CN" alt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zh-CN" altLang="en-US" sz="240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zh-CN" altLang="en-US" sz="2400">
                        <a:latin typeface="Cambria Math" panose="02040503050406030204" pitchFamily="18" charset="0"/>
                      </a:rPr>
                      <m:t>≥1</m:t>
                    </m:r>
                    <m:r>
                      <a:rPr lang="en-US" altLang="zh-CN" sz="2400" b="0" i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zh-CN" altLang="en-US" sz="2400">
                        <a:latin typeface="Cambria Math" panose="02040503050406030204" pitchFamily="18" charset="0"/>
                      </a:rPr>
                      <m:t>∧</m:t>
                    </m:r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endParaRPr lang="en-US" altLang="zh-CN" sz="2400" b="0" i="1" dirty="0">
                  <a:latin typeface="Cambria Math" panose="02040503050406030204" pitchFamily="18" charset="0"/>
                </a:endParaRPr>
              </a:p>
              <a:p>
                <a:pPr lvl="8">
                  <a:lnSpc>
                    <a:spcPct val="150000"/>
                  </a:lnSpc>
                </a:pPr>
                <a:r>
                  <a:rPr lang="en-US" altLang="zh-CN" sz="2400" dirty="0"/>
                  <a:t>	       </a:t>
                </a:r>
                <a14:m>
                  <m:oMath xmlns:m="http://schemas.openxmlformats.org/officeDocument/2006/math">
                    <m:r>
                      <a:rPr lang="zh-CN" altLang="en-US" sz="2400"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∈[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zh-CN" altLang="en-US" sz="240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altLang="zh-CN" sz="2400" dirty="0"/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EDB4DBEA-42F4-CA44-9A2F-39B0E2BF1A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541485" y="2297202"/>
                <a:ext cx="10975882" cy="2041906"/>
              </a:xfrm>
              <a:prstGeom prst="rect">
                <a:avLst/>
              </a:prstGeom>
              <a:blipFill>
                <a:blip r:embed="rId4"/>
                <a:stretch>
                  <a:fillRect t="-10494" b="-24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E6FF3495-1CA5-9C46-A37B-A891CB641B5E}"/>
                  </a:ext>
                </a:extLst>
              </p:cNvPr>
              <p:cNvSpPr txBox="1"/>
              <p:nvPr/>
            </p:nvSpPr>
            <p:spPr>
              <a:xfrm>
                <a:off x="297721" y="4647177"/>
                <a:ext cx="569591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is soft margin,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is called slack variable, C is a constant</a:t>
                </a:r>
              </a:p>
              <a:p>
                <a:pPr marL="285750" indent="-285750"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b="1">
                            <a:latin typeface="Cambria Math" panose="02040503050406030204" pitchFamily="18" charset="0"/>
                          </a:rPr>
                          <m:t>𝐱</m:t>
                        </m:r>
                      </m:e>
                      <m:sub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dirty="0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  <m:sub>
                        <m:r>
                          <a:rPr lang="en-US" altLang="zh-CN" sz="20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zh-CN" altLang="en-US" sz="2000" dirty="0"/>
                  <a:t> </a:t>
                </a:r>
                <a:r>
                  <a:rPr lang="en-US" altLang="zh-CN" sz="2000" dirty="0"/>
                  <a:t>is called an outlier, though perhaps correctly classified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E6FF3495-1CA5-9C46-A37B-A891CB641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21" y="4647177"/>
                <a:ext cx="5695915" cy="1323439"/>
              </a:xfrm>
              <a:prstGeom prst="rect">
                <a:avLst/>
              </a:prstGeom>
              <a:blipFill>
                <a:blip r:embed="rId5"/>
                <a:stretch>
                  <a:fillRect l="-667" t="-1905" r="-222"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组 6">
            <a:extLst>
              <a:ext uri="{FF2B5EF4-FFF2-40B4-BE49-F238E27FC236}">
                <a16:creationId xmlns:a16="http://schemas.microsoft.com/office/drawing/2014/main" id="{E64703B2-A016-364B-8CC9-9A83A85D2ACD}"/>
              </a:ext>
            </a:extLst>
          </p:cNvPr>
          <p:cNvGrpSpPr/>
          <p:nvPr/>
        </p:nvGrpSpPr>
        <p:grpSpPr>
          <a:xfrm>
            <a:off x="5710066" y="2858325"/>
            <a:ext cx="3147976" cy="2450571"/>
            <a:chOff x="6769156" y="2067193"/>
            <a:chExt cx="5354059" cy="3685147"/>
          </a:xfrm>
        </p:grpSpPr>
        <p:grpSp>
          <p:nvGrpSpPr>
            <p:cNvPr id="9" name="Group 1053">
              <a:extLst>
                <a:ext uri="{FF2B5EF4-FFF2-40B4-BE49-F238E27FC236}">
                  <a16:creationId xmlns:a16="http://schemas.microsoft.com/office/drawing/2014/main" id="{5DFF5405-9C32-BB47-9B1A-4BD2D52AD9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78219" y="2067193"/>
              <a:ext cx="5344996" cy="3495407"/>
              <a:chOff x="240" y="318"/>
              <a:chExt cx="5661" cy="3474"/>
            </a:xfrm>
          </p:grpSpPr>
          <p:sp>
            <p:nvSpPr>
              <p:cNvPr id="17" name="Oval 1027">
                <a:extLst>
                  <a:ext uri="{FF2B5EF4-FFF2-40B4-BE49-F238E27FC236}">
                    <a16:creationId xmlns:a16="http://schemas.microsoft.com/office/drawing/2014/main" id="{9E037ADC-42E1-8D41-A2BB-211CB8CA40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1920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8" name="Oval 1028">
                <a:extLst>
                  <a:ext uri="{FF2B5EF4-FFF2-40B4-BE49-F238E27FC236}">
                    <a16:creationId xmlns:a16="http://schemas.microsoft.com/office/drawing/2014/main" id="{94CFF4B2-D1A2-3D4B-A4FC-62000BB87A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8" y="2208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9" name="Oval 1029">
                <a:extLst>
                  <a:ext uri="{FF2B5EF4-FFF2-40B4-BE49-F238E27FC236}">
                    <a16:creationId xmlns:a16="http://schemas.microsoft.com/office/drawing/2014/main" id="{666A5C85-3BC8-7745-8C44-BDD6E3958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2832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0" name="Oval 1030">
                <a:extLst>
                  <a:ext uri="{FF2B5EF4-FFF2-40B4-BE49-F238E27FC236}">
                    <a16:creationId xmlns:a16="http://schemas.microsoft.com/office/drawing/2014/main" id="{378491B7-ADAD-C44D-948E-D1AF4A4BDB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68" y="2400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1" name="Oval 1031">
                <a:extLst>
                  <a:ext uri="{FF2B5EF4-FFF2-40B4-BE49-F238E27FC236}">
                    <a16:creationId xmlns:a16="http://schemas.microsoft.com/office/drawing/2014/main" id="{918AAFBC-96EC-854D-8933-02EBDCA98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8" y="833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2" name="Oval 1032">
                <a:extLst>
                  <a:ext uri="{FF2B5EF4-FFF2-40B4-BE49-F238E27FC236}">
                    <a16:creationId xmlns:a16="http://schemas.microsoft.com/office/drawing/2014/main" id="{A4968F2A-6DA4-E549-BE62-48B2B9A978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3072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3" name="Oval 1033">
                <a:extLst>
                  <a:ext uri="{FF2B5EF4-FFF2-40B4-BE49-F238E27FC236}">
                    <a16:creationId xmlns:a16="http://schemas.microsoft.com/office/drawing/2014/main" id="{9E3A6257-17F9-6940-84E4-03F457CDA7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" y="2544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4" name="Oval 1034">
                <a:extLst>
                  <a:ext uri="{FF2B5EF4-FFF2-40B4-BE49-F238E27FC236}">
                    <a16:creationId xmlns:a16="http://schemas.microsoft.com/office/drawing/2014/main" id="{4F87973D-7EC5-994F-B09A-EE17954FE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4" y="2688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5" name="Oval 1035">
                <a:extLst>
                  <a:ext uri="{FF2B5EF4-FFF2-40B4-BE49-F238E27FC236}">
                    <a16:creationId xmlns:a16="http://schemas.microsoft.com/office/drawing/2014/main" id="{E02020B1-526C-B441-9EBA-3E06A4720F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3552"/>
                <a:ext cx="144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6" name="Oval 1036">
                <a:extLst>
                  <a:ext uri="{FF2B5EF4-FFF2-40B4-BE49-F238E27FC236}">
                    <a16:creationId xmlns:a16="http://schemas.microsoft.com/office/drawing/2014/main" id="{BFCA4D73-E613-4D46-817B-0330BCE9E0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4" y="432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7" name="Oval 1037">
                <a:extLst>
                  <a:ext uri="{FF2B5EF4-FFF2-40B4-BE49-F238E27FC236}">
                    <a16:creationId xmlns:a16="http://schemas.microsoft.com/office/drawing/2014/main" id="{F6F129AA-FB06-E04D-A293-9773122678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2" y="2938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8" name="Oval 1038">
                <a:extLst>
                  <a:ext uri="{FF2B5EF4-FFF2-40B4-BE49-F238E27FC236}">
                    <a16:creationId xmlns:a16="http://schemas.microsoft.com/office/drawing/2014/main" id="{9246F343-4771-1446-A994-651B310C9B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4" y="1296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29" name="Oval 1039">
                <a:extLst>
                  <a:ext uri="{FF2B5EF4-FFF2-40B4-BE49-F238E27FC236}">
                    <a16:creationId xmlns:a16="http://schemas.microsoft.com/office/drawing/2014/main" id="{B2D7A3F7-3B90-AA41-92CB-5DE6800E8B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2064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0" name="Oval 1040">
                <a:extLst>
                  <a:ext uri="{FF2B5EF4-FFF2-40B4-BE49-F238E27FC236}">
                    <a16:creationId xmlns:a16="http://schemas.microsoft.com/office/drawing/2014/main" id="{0CD01B24-E6CD-7D4C-97C8-7FA1747A51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104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1" name="Oval 1041">
                <a:extLst>
                  <a:ext uri="{FF2B5EF4-FFF2-40B4-BE49-F238E27FC236}">
                    <a16:creationId xmlns:a16="http://schemas.microsoft.com/office/drawing/2014/main" id="{3BF72731-41ED-EB4A-9B6A-5A3BCFFAAF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6" y="1536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2" name="Oval 1042">
                <a:extLst>
                  <a:ext uri="{FF2B5EF4-FFF2-40B4-BE49-F238E27FC236}">
                    <a16:creationId xmlns:a16="http://schemas.microsoft.com/office/drawing/2014/main" id="{736C134B-DF57-5A4A-80B4-321418316F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8" y="1824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3" name="Oval 1043">
                <a:extLst>
                  <a:ext uri="{FF2B5EF4-FFF2-40B4-BE49-F238E27FC236}">
                    <a16:creationId xmlns:a16="http://schemas.microsoft.com/office/drawing/2014/main" id="{1DC6ED25-32A1-7748-B958-067F5C9307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2" y="1248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4" name="Oval 1044">
                <a:extLst>
                  <a:ext uri="{FF2B5EF4-FFF2-40B4-BE49-F238E27FC236}">
                    <a16:creationId xmlns:a16="http://schemas.microsoft.com/office/drawing/2014/main" id="{B399D8D6-03F3-7549-AE57-D0F890DEED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768"/>
                <a:ext cx="144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5" name="Line 1046">
                <a:extLst>
                  <a:ext uri="{FF2B5EF4-FFF2-40B4-BE49-F238E27FC236}">
                    <a16:creationId xmlns:a16="http://schemas.microsoft.com/office/drawing/2014/main" id="{78D3480E-2C0F-9C47-9D64-EB883E49C4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2" y="384"/>
                <a:ext cx="0" cy="34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6" name="Line 1047">
                <a:extLst>
                  <a:ext uri="{FF2B5EF4-FFF2-40B4-BE49-F238E27FC236}">
                    <a16:creationId xmlns:a16="http://schemas.microsoft.com/office/drawing/2014/main" id="{DF1E4DCD-7C67-1E48-AFBF-0E84344DA2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3792"/>
                <a:ext cx="48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7" name="Oval 1048">
                <a:extLst>
                  <a:ext uri="{FF2B5EF4-FFF2-40B4-BE49-F238E27FC236}">
                    <a16:creationId xmlns:a16="http://schemas.microsoft.com/office/drawing/2014/main" id="{F64909E2-D67D-F149-934C-9441A6A037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7" y="531"/>
                <a:ext cx="98" cy="144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8" name="Oval 1049">
                <a:extLst>
                  <a:ext uri="{FF2B5EF4-FFF2-40B4-BE49-F238E27FC236}">
                    <a16:creationId xmlns:a16="http://schemas.microsoft.com/office/drawing/2014/main" id="{CA3A3B35-1B00-984B-92D5-105FB0A3F7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08" y="975"/>
                <a:ext cx="98" cy="14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39" name="Text Box 1050">
                <a:extLst>
                  <a:ext uri="{FF2B5EF4-FFF2-40B4-BE49-F238E27FC236}">
                    <a16:creationId xmlns:a16="http://schemas.microsoft.com/office/drawing/2014/main" id="{188BB2E0-28DA-D14B-8923-3CB6AD47A5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80" y="318"/>
                <a:ext cx="839" cy="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sv-SE" altLang="zh-CN" sz="2400" dirty="0">
                    <a:ea typeface="宋体" panose="02010600030101010101" pitchFamily="2" charset="-122"/>
                  </a:rPr>
                  <a:t>y=-1</a:t>
                </a:r>
              </a:p>
            </p:txBody>
          </p:sp>
          <p:sp>
            <p:nvSpPr>
              <p:cNvPr id="40" name="Text Box 1051">
                <a:extLst>
                  <a:ext uri="{FF2B5EF4-FFF2-40B4-BE49-F238E27FC236}">
                    <a16:creationId xmlns:a16="http://schemas.microsoft.com/office/drawing/2014/main" id="{9CB34C3F-D5A8-484D-AA84-FFF21FD637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980" y="779"/>
                <a:ext cx="921" cy="45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00FF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sv-SE" altLang="zh-CN" sz="2400" dirty="0">
                    <a:ea typeface="宋体" panose="02010600030101010101" pitchFamily="2" charset="-122"/>
                  </a:rPr>
                  <a:t>y=+1</a:t>
                </a:r>
              </a:p>
            </p:txBody>
          </p:sp>
        </p:grpSp>
        <p:sp>
          <p:nvSpPr>
            <p:cNvPr id="10" name="Line 1057">
              <a:extLst>
                <a:ext uri="{FF2B5EF4-FFF2-40B4-BE49-F238E27FC236}">
                  <a16:creationId xmlns:a16="http://schemas.microsoft.com/office/drawing/2014/main" id="{18C4FB81-D555-B94A-B345-2A7C8F5BE3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57383" y="2459898"/>
              <a:ext cx="3886200" cy="2895600"/>
            </a:xfrm>
            <a:prstGeom prst="line">
              <a:avLst/>
            </a:prstGeom>
            <a:noFill/>
            <a:ln w="9525">
              <a:solidFill>
                <a:srgbClr val="00206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Line 1057">
              <a:extLst>
                <a:ext uri="{FF2B5EF4-FFF2-40B4-BE49-F238E27FC236}">
                  <a16:creationId xmlns:a16="http://schemas.microsoft.com/office/drawing/2014/main" id="{7F62DF60-0DF2-8044-8ACE-758B0D0406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86431" y="2109887"/>
              <a:ext cx="388620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Line 1057">
              <a:extLst>
                <a:ext uri="{FF2B5EF4-FFF2-40B4-BE49-F238E27FC236}">
                  <a16:creationId xmlns:a16="http://schemas.microsoft.com/office/drawing/2014/main" id="{FF7B9540-506F-464C-BAA6-913DC47309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69156" y="2856740"/>
              <a:ext cx="388620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cxnSp>
          <p:nvCxnSpPr>
            <p:cNvPr id="13" name="直接箭头连接符 5">
              <a:extLst>
                <a:ext uri="{FF2B5EF4-FFF2-40B4-BE49-F238E27FC236}">
                  <a16:creationId xmlns:a16="http://schemas.microsoft.com/office/drawing/2014/main" id="{56909455-F744-BA4D-9A19-479249CB1E6E}"/>
                </a:ext>
              </a:extLst>
            </p:cNvPr>
            <p:cNvCxnSpPr>
              <a:cxnSpLocks noChangeAspect="1"/>
            </p:cNvCxnSpPr>
            <p:nvPr/>
          </p:nvCxnSpPr>
          <p:spPr>
            <a:xfrm rot="240000" flipV="1">
              <a:off x="7097692" y="2692831"/>
              <a:ext cx="253564" cy="42712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箭头连接符 42">
              <a:extLst>
                <a:ext uri="{FF2B5EF4-FFF2-40B4-BE49-F238E27FC236}">
                  <a16:creationId xmlns:a16="http://schemas.microsoft.com/office/drawing/2014/main" id="{56B74C80-F55E-A342-8CD8-EA86854F9EAF}"/>
                </a:ext>
              </a:extLst>
            </p:cNvPr>
            <p:cNvCxnSpPr>
              <a:cxnSpLocks noChangeAspect="1"/>
            </p:cNvCxnSpPr>
            <p:nvPr/>
          </p:nvCxnSpPr>
          <p:spPr>
            <a:xfrm rot="240000" flipV="1">
              <a:off x="7382828" y="2284788"/>
              <a:ext cx="253564" cy="42712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id="{C0D17AD5-A6D4-AC4D-B673-29B4D5D7A2F1}"/>
                    </a:ext>
                  </a:extLst>
                </p:cNvPr>
                <p:cNvSpPr/>
                <p:nvPr/>
              </p:nvSpPr>
              <p:spPr>
                <a:xfrm>
                  <a:off x="7189146" y="2773441"/>
                  <a:ext cx="38145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9" name="矩形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89146" y="2773441"/>
                  <a:ext cx="381450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8D806162-180D-8D49-A2CD-0F555FAAC2F4}"/>
                    </a:ext>
                  </a:extLst>
                </p:cNvPr>
                <p:cNvSpPr/>
                <p:nvPr/>
              </p:nvSpPr>
              <p:spPr>
                <a:xfrm>
                  <a:off x="7459531" y="2380150"/>
                  <a:ext cx="38145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𝜌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50" name="矩形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59531" y="2380150"/>
                  <a:ext cx="381450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72629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KKT Conditions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D89F2A4-B06B-934E-933B-D6F3EEEED8C7}"/>
                  </a:ext>
                </a:extLst>
              </p:cNvPr>
              <p:cNvSpPr/>
              <p:nvPr/>
            </p:nvSpPr>
            <p:spPr>
              <a:xfrm>
                <a:off x="307545" y="1690689"/>
                <a:ext cx="2782237" cy="8485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zh-CN" altLang="en-US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𝛻</m:t>
                          </m:r>
                        </m:e>
                        <m:sub>
                          <m:r>
                            <a:rPr kumimoji="1" lang="en-US" altLang="zh-CN" b="1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𝒘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ℒ</m:t>
                      </m:r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kumimoji="1" lang="en-US" altLang="zh-CN" b="1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𝒘</m:t>
                      </m:r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kumimoji="1" lang="is-I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is-I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b="1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1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kumimoji="1" lang="en-US" altLang="zh-CN" dirty="0"/>
              </a:p>
            </p:txBody>
          </p:sp>
        </mc:Choice>
        <mc:Fallback xmlns=""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id="{AD89F2A4-B06B-934E-933B-D6F3EEEED8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45" y="1690689"/>
                <a:ext cx="2782237" cy="848566"/>
              </a:xfrm>
              <a:prstGeom prst="rect">
                <a:avLst/>
              </a:prstGeom>
              <a:blipFill>
                <a:blip r:embed="rId3"/>
                <a:stretch>
                  <a:fillRect t="-98529" b="-1514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FFA63990-C619-CC45-A4D3-6F5B2F08692F}"/>
                  </a:ext>
                </a:extLst>
              </p:cNvPr>
              <p:cNvSpPr/>
              <p:nvPr/>
            </p:nvSpPr>
            <p:spPr>
              <a:xfrm>
                <a:off x="536518" y="2470600"/>
                <a:ext cx="2324290" cy="8485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𝛻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𝑏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ℒ</m:t>
                      </m:r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kumimoji="1" lang="is-I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is-I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kumimoji="1" lang="en-US" altLang="zh-CN" dirty="0"/>
              </a:p>
            </p:txBody>
          </p:sp>
        </mc:Choice>
        <mc:Fallback xmlns=""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id="{FFA63990-C619-CC45-A4D3-6F5B2F0869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518" y="2470600"/>
                <a:ext cx="2324290" cy="848566"/>
              </a:xfrm>
              <a:prstGeom prst="rect">
                <a:avLst/>
              </a:prstGeom>
              <a:blipFill>
                <a:blip r:embed="rId4"/>
                <a:stretch>
                  <a:fillRect t="-101493" b="-1552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9280FBBB-EF12-2D4F-80D1-3AACCE25C457}"/>
                  </a:ext>
                </a:extLst>
              </p:cNvPr>
              <p:cNvSpPr/>
              <p:nvPr/>
            </p:nvSpPr>
            <p:spPr>
              <a:xfrm>
                <a:off x="164140" y="4013812"/>
                <a:ext cx="35223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∀</m:t>
                      </m:r>
                      <m:r>
                        <a:rPr kumimoji="1"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𝑖</m:t>
                      </m:r>
                      <m:r>
                        <a:rPr kumimoji="1"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b="1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𝒘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∙</m:t>
                                  </m:r>
                                  <m:r>
                                    <a:rPr kumimoji="1" lang="en-US" altLang="zh-CN" b="1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+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𝑏</m:t>
                              </m:r>
                            </m:e>
                          </m:d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−1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id="{9280FBBB-EF12-2D4F-80D1-3AACCE25C4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40" y="4013812"/>
                <a:ext cx="3522311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75F7A619-B6E4-2D46-AC42-FF34E5FD1F28}"/>
                  </a:ext>
                </a:extLst>
              </p:cNvPr>
              <p:cNvSpPr txBox="1"/>
              <p:nvPr/>
            </p:nvSpPr>
            <p:spPr>
              <a:xfrm>
                <a:off x="449123" y="3394153"/>
                <a:ext cx="2640659" cy="3041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∀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𝑖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𝛻</m:t>
                          </m:r>
                        </m:e>
                        <m:sub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ℒ</m:t>
                      </m:r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𝐶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is-I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−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𝛽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kumimoji="1" lang="en-US" altLang="zh-CN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75F7A619-B6E4-2D46-AC42-FF34E5FD1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123" y="3394153"/>
                <a:ext cx="2640659" cy="304186"/>
              </a:xfrm>
              <a:prstGeom prst="rect">
                <a:avLst/>
              </a:prstGeom>
              <a:blipFill>
                <a:blip r:embed="rId6"/>
                <a:stretch>
                  <a:fillRect l="-478" r="-957" b="-24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A0718CD3-12F4-6D44-B83A-BD54BAB5E2EC}"/>
                  </a:ext>
                </a:extLst>
              </p:cNvPr>
              <p:cNvSpPr/>
              <p:nvPr/>
            </p:nvSpPr>
            <p:spPr>
              <a:xfrm>
                <a:off x="1015045" y="4567305"/>
                <a:ext cx="136723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∀</m:t>
                      </m:r>
                      <m:r>
                        <a:rPr kumimoji="1"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𝑖</m:t>
                      </m:r>
                      <m:r>
                        <a:rPr kumimoji="1"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, 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𝛽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𝜉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A0718CD3-12F4-6D44-B83A-BD54BAB5E2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045" y="4567305"/>
                <a:ext cx="1367233" cy="369332"/>
              </a:xfrm>
              <a:prstGeom prst="rect">
                <a:avLst/>
              </a:prstGeom>
              <a:blipFill>
                <a:blip r:embed="rId7"/>
                <a:stretch>
                  <a:fillRect b="-137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右箭头 9">
            <a:extLst>
              <a:ext uri="{FF2B5EF4-FFF2-40B4-BE49-F238E27FC236}">
                <a16:creationId xmlns:a16="http://schemas.microsoft.com/office/drawing/2014/main" id="{63691EB3-80F7-E34D-AA7E-E799500E0AA5}"/>
              </a:ext>
            </a:extLst>
          </p:cNvPr>
          <p:cNvSpPr/>
          <p:nvPr/>
        </p:nvSpPr>
        <p:spPr>
          <a:xfrm>
            <a:off x="3654038" y="1836403"/>
            <a:ext cx="1359877" cy="433755"/>
          </a:xfrm>
          <a:prstGeom prst="rightArrow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右箭头 10">
            <a:extLst>
              <a:ext uri="{FF2B5EF4-FFF2-40B4-BE49-F238E27FC236}">
                <a16:creationId xmlns:a16="http://schemas.microsoft.com/office/drawing/2014/main" id="{797DC995-E93E-C24C-8DFA-FAAAE59CD00D}"/>
              </a:ext>
            </a:extLst>
          </p:cNvPr>
          <p:cNvSpPr/>
          <p:nvPr/>
        </p:nvSpPr>
        <p:spPr>
          <a:xfrm>
            <a:off x="3652518" y="2633517"/>
            <a:ext cx="1359877" cy="433755"/>
          </a:xfrm>
          <a:prstGeom prst="rightArrow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右箭头 11">
            <a:extLst>
              <a:ext uri="{FF2B5EF4-FFF2-40B4-BE49-F238E27FC236}">
                <a16:creationId xmlns:a16="http://schemas.microsoft.com/office/drawing/2014/main" id="{6A431DEE-2A0C-2345-AD25-E50E7C88AA94}"/>
              </a:ext>
            </a:extLst>
          </p:cNvPr>
          <p:cNvSpPr/>
          <p:nvPr/>
        </p:nvSpPr>
        <p:spPr>
          <a:xfrm>
            <a:off x="3652517" y="3994398"/>
            <a:ext cx="1359877" cy="433755"/>
          </a:xfrm>
          <a:prstGeom prst="rightArrow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右箭头 12">
            <a:extLst>
              <a:ext uri="{FF2B5EF4-FFF2-40B4-BE49-F238E27FC236}">
                <a16:creationId xmlns:a16="http://schemas.microsoft.com/office/drawing/2014/main" id="{AFE39EBD-7A60-9D4A-ACDC-43FD320AC1C9}"/>
              </a:ext>
            </a:extLst>
          </p:cNvPr>
          <p:cNvSpPr/>
          <p:nvPr/>
        </p:nvSpPr>
        <p:spPr>
          <a:xfrm>
            <a:off x="3659904" y="3354102"/>
            <a:ext cx="1359877" cy="433755"/>
          </a:xfrm>
          <a:prstGeom prst="rightArrow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右箭头 13">
            <a:extLst>
              <a:ext uri="{FF2B5EF4-FFF2-40B4-BE49-F238E27FC236}">
                <a16:creationId xmlns:a16="http://schemas.microsoft.com/office/drawing/2014/main" id="{F5274541-2ACF-EE4F-AD70-826CFC5B4F5C}"/>
              </a:ext>
            </a:extLst>
          </p:cNvPr>
          <p:cNvSpPr/>
          <p:nvPr/>
        </p:nvSpPr>
        <p:spPr>
          <a:xfrm>
            <a:off x="3659904" y="4552760"/>
            <a:ext cx="1359877" cy="433755"/>
          </a:xfrm>
          <a:prstGeom prst="rightArrow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2DAF019-F6F1-3243-A3BB-04168F190A5A}"/>
                  </a:ext>
                </a:extLst>
              </p:cNvPr>
              <p:cNvSpPr txBox="1"/>
              <p:nvPr/>
            </p:nvSpPr>
            <p:spPr>
              <a:xfrm>
                <a:off x="5695668" y="1658821"/>
                <a:ext cx="1508746" cy="7562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1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𝒘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is-I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is-I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b="1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2DAF019-F6F1-3243-A3BB-04168F190A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668" y="1658821"/>
                <a:ext cx="1508746" cy="756233"/>
              </a:xfrm>
              <a:prstGeom prst="rect">
                <a:avLst/>
              </a:prstGeom>
              <a:blipFill>
                <a:blip r:embed="rId8"/>
                <a:stretch>
                  <a:fillRect l="-22500" t="-118333" b="-18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C8E7551-DEB9-494E-B3A2-DB68D0DD22E8}"/>
                  </a:ext>
                </a:extLst>
              </p:cNvPr>
              <p:cNvSpPr txBox="1"/>
              <p:nvPr/>
            </p:nvSpPr>
            <p:spPr>
              <a:xfrm>
                <a:off x="5506430" y="2449378"/>
                <a:ext cx="1525739" cy="10332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kumimoji="1" lang="is-I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is-I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kumimoji="1" lang="en-US" altLang="zh-CN" i="1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C8E7551-DEB9-494E-B3A2-DB68D0DD22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6430" y="2449378"/>
                <a:ext cx="1525739" cy="1033232"/>
              </a:xfrm>
              <a:prstGeom prst="rect">
                <a:avLst/>
              </a:prstGeom>
              <a:blipFill>
                <a:blip r:embed="rId9"/>
                <a:stretch>
                  <a:fillRect l="-44628" t="-86585" b="-1048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DAC2F194-378C-5946-88E5-77F02A9B34FC}"/>
                  </a:ext>
                </a:extLst>
              </p:cNvPr>
              <p:cNvSpPr txBox="1"/>
              <p:nvPr/>
            </p:nvSpPr>
            <p:spPr>
              <a:xfrm>
                <a:off x="5386673" y="4013255"/>
                <a:ext cx="312867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zh-CN" alt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=0∨</m:t>
                      </m:r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𝑦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kumimoji="1" lang="en-US" altLang="zh-CN" b="1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𝒘</m:t>
                          </m:r>
                          <m:sSub>
                            <m:sSubPr>
                              <m:ctrlPr>
                                <a:rPr kumimoji="1" lang="en-US" altLang="zh-CN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∙</m:t>
                              </m:r>
                              <m:r>
                                <a:rPr kumimoji="1" lang="en-US" altLang="zh-CN" b="1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+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𝑏</m:t>
                          </m:r>
                        </m:e>
                      </m:d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=1−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𝜉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DAC2F194-378C-5946-88E5-77F02A9B34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6673" y="4013255"/>
                <a:ext cx="3128677" cy="276999"/>
              </a:xfrm>
              <a:prstGeom prst="rect">
                <a:avLst/>
              </a:prstGeom>
              <a:blipFill>
                <a:blip r:embed="rId10"/>
                <a:stretch>
                  <a:fillRect l="-403" b="-304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9524B109-BA56-844F-A6E8-9B51DCE59EC7}"/>
                  </a:ext>
                </a:extLst>
              </p:cNvPr>
              <p:cNvSpPr/>
              <p:nvPr/>
            </p:nvSpPr>
            <p:spPr>
              <a:xfrm>
                <a:off x="5589241" y="3364749"/>
                <a:ext cx="138576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is-I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𝛽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𝐶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9524B109-BA56-844F-A6E8-9B51DCE59E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9241" y="3364749"/>
                <a:ext cx="1385764" cy="369332"/>
              </a:xfrm>
              <a:prstGeom prst="rect">
                <a:avLst/>
              </a:prstGeom>
              <a:blipFill>
                <a:blip r:embed="rId1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BE1552D8-AD12-3F4D-B1B6-2ADF926CE5A1}"/>
                  </a:ext>
                </a:extLst>
              </p:cNvPr>
              <p:cNvSpPr/>
              <p:nvPr/>
            </p:nvSpPr>
            <p:spPr>
              <a:xfrm>
                <a:off x="5584030" y="4595618"/>
                <a:ext cx="177510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𝛽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  <m:r>
                        <a:rPr kumimoji="1" lang="zh-CN" altLang="en-US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∨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𝜉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BE1552D8-AD12-3F4D-B1B6-2ADF926CE5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4030" y="4595618"/>
                <a:ext cx="1775101" cy="369332"/>
              </a:xfrm>
              <a:prstGeom prst="rect">
                <a:avLst/>
              </a:prstGeom>
              <a:blipFill>
                <a:blip r:embed="rId1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>
            <a:extLst>
              <a:ext uri="{FF2B5EF4-FFF2-40B4-BE49-F238E27FC236}">
                <a16:creationId xmlns:a16="http://schemas.microsoft.com/office/drawing/2014/main" id="{7ADF8739-4D03-2243-BCDB-24FA767994EA}"/>
              </a:ext>
            </a:extLst>
          </p:cNvPr>
          <p:cNvSpPr txBox="1"/>
          <p:nvPr/>
        </p:nvSpPr>
        <p:spPr>
          <a:xfrm>
            <a:off x="449123" y="5364850"/>
            <a:ext cx="867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Some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 points are support vectors, which </a:t>
            </a:r>
            <a:r>
              <a:rPr lang="en-US" altLang="zh-CN" sz="2400" dirty="0"/>
              <a:t>fully define the soft</a:t>
            </a:r>
            <a:r>
              <a:rPr lang="zh-CN" altLang="en-US" sz="2400" dirty="0"/>
              <a:t> </a:t>
            </a:r>
            <a:r>
              <a:rPr lang="en-US" altLang="zh-CN" sz="2400" dirty="0"/>
              <a:t>margin hyperplane or SVM solution.</a:t>
            </a:r>
            <a:r>
              <a:rPr kumimoji="1" lang="en-US" altLang="zh-CN" sz="2400" dirty="0"/>
              <a:t>  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71649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Dual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B4C7907-DA01-4849-B37D-19E206FD823A}"/>
              </a:ext>
            </a:extLst>
          </p:cNvPr>
          <p:cNvSpPr txBox="1"/>
          <p:nvPr/>
        </p:nvSpPr>
        <p:spPr>
          <a:xfrm>
            <a:off x="418826" y="1690689"/>
            <a:ext cx="10117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Similarly,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We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get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the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dual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form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of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SVM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in</a:t>
            </a:r>
            <a:r>
              <a:rPr kumimoji="1" lang="zh-CN" altLang="en-US" sz="2400" dirty="0"/>
              <a:t> </a:t>
            </a:r>
            <a:r>
              <a:rPr lang="en-US" altLang="zh-CN" sz="2400" dirty="0"/>
              <a:t>Non-separable case.</a:t>
            </a:r>
            <a:r>
              <a:rPr kumimoji="1" lang="zh-CN" altLang="en-US" sz="24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64EC96C-9E28-A24A-B87C-86602B7BBF6C}"/>
                  </a:ext>
                </a:extLst>
              </p:cNvPr>
              <p:cNvSpPr txBox="1"/>
              <p:nvPr/>
            </p:nvSpPr>
            <p:spPr>
              <a:xfrm>
                <a:off x="2380022" y="2657317"/>
                <a:ext cx="4157420" cy="96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1" lang="mr-IN" altLang="zh-CN" sz="22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1" lang="mr-IN" altLang="zh-CN" sz="22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1" lang="mr-IN" altLang="zh-CN" sz="2200" i="0" smtClean="0">
                                  <a:latin typeface="Cambria Math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1" lang="mr-IN" altLang="zh-CN" sz="220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is-IS" altLang="zh-CN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200" b="0" i="1" smtClean="0">
                                  <a:latin typeface="Cambria Math" charset="0"/>
                                </a:rPr>
                                <m:t>𝑖</m:t>
                              </m:r>
                              <m:r>
                                <a:rPr lang="en-US" altLang="zh-CN" sz="2200" b="0" i="1" smtClean="0">
                                  <a:latin typeface="Cambria Math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200" b="0" i="1" smtClean="0">
                                  <a:latin typeface="Cambria Math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200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altLang="zh-CN" sz="22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sz="22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altLang="zh-CN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mr-IN" altLang="zh-C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is-IS" altLang="zh-CN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𝑖</m:t>
                              </m:r>
                              <m:r>
                                <a:rPr lang="en-US" altLang="zh-CN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=1,</m:t>
                              </m:r>
                              <m:r>
                                <a:rPr lang="en-US" altLang="zh-CN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𝑗</m:t>
                              </m:r>
                              <m:r>
                                <a:rPr lang="en-US" altLang="zh-CN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sz="2200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altLang="zh-CN" sz="2200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sz="2200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altLang="zh-CN" sz="2200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sz="2200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zh-CN" alt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sz="2200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200" b="1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200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200" b="1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sz="2200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func>
                    </m:oMath>
                  </m:oMathPara>
                </a14:m>
                <a:endParaRPr kumimoji="1" lang="zh-CN" altLang="en-US" sz="22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764EC96C-9E28-A24A-B87C-86602B7BBF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0022" y="2657317"/>
                <a:ext cx="4157420" cy="962443"/>
              </a:xfrm>
              <a:prstGeom prst="rect">
                <a:avLst/>
              </a:prstGeom>
              <a:blipFill>
                <a:blip r:embed="rId3"/>
                <a:stretch>
                  <a:fillRect l="-10942" t="-114286" r="-304" b="-16883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6AC2D26-2E89-914E-ABA6-04380AA396FF}"/>
                  </a:ext>
                </a:extLst>
              </p:cNvPr>
              <p:cNvSpPr txBox="1"/>
              <p:nvPr/>
            </p:nvSpPr>
            <p:spPr>
              <a:xfrm>
                <a:off x="2047078" y="3973419"/>
                <a:ext cx="4823308" cy="12011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200" b="0" i="1" smtClean="0">
                          <a:latin typeface="Cambria Math" charset="0"/>
                        </a:rPr>
                        <m:t>𝑠</m:t>
                      </m:r>
                      <m:r>
                        <a:rPr kumimoji="1" lang="en-US" altLang="zh-CN" sz="2200" b="0" i="1" smtClean="0">
                          <a:latin typeface="Cambria Math" charset="0"/>
                        </a:rPr>
                        <m:t>.</m:t>
                      </m:r>
                      <m:r>
                        <a:rPr kumimoji="1" lang="en-US" altLang="zh-CN" sz="2200" b="0" i="1" smtClean="0">
                          <a:latin typeface="Cambria Math" charset="0"/>
                        </a:rPr>
                        <m:t>𝑡</m:t>
                      </m:r>
                      <m:r>
                        <a:rPr kumimoji="1" lang="en-US" altLang="zh-CN" sz="2200" b="0" i="1" smtClean="0">
                          <a:latin typeface="Cambria Math" charset="0"/>
                        </a:rPr>
                        <m:t>.0≤</m:t>
                      </m:r>
                      <m:sSub>
                        <m:sSubPr>
                          <m:ctrlPr>
                            <a:rPr kumimoji="1" lang="en-US" altLang="zh-CN" sz="220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zh-CN" altLang="en-US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</m:e>
                        <m:sub>
                          <m:r>
                            <a:rPr kumimoji="1" lang="en-US" altLang="zh-CN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≤</m:t>
                      </m:r>
                      <m:r>
                        <a:rPr kumimoji="1" lang="en-US" altLang="zh-CN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𝐶</m:t>
                      </m:r>
                      <m:r>
                        <a:rPr kumimoji="1" lang="en-US" altLang="zh-CN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∧</m:t>
                      </m:r>
                      <m:nary>
                        <m:naryPr>
                          <m:chr m:val="∑"/>
                          <m:ctrlPr>
                            <a:rPr kumimoji="1" lang="is-IS" altLang="zh-CN" sz="22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22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sz="22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is-IS" altLang="zh-CN" sz="22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zh-CN" sz="22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sz="22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22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sz="22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kumimoji="1" lang="en-US" altLang="zh-CN" sz="22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=0,</m:t>
                      </m:r>
                      <m:r>
                        <a:rPr lang="zh-CN" altLang="en-US" sz="2200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altLang="zh-CN" sz="220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altLang="zh-CN" sz="2200" b="0" i="1" smtClean="0">
                          <a:latin typeface="Cambria Math" panose="02040503050406030204" pitchFamily="18" charset="0"/>
                        </a:rPr>
                        <m:t>∈[</m:t>
                      </m:r>
                      <m:r>
                        <a:rPr lang="en-US" altLang="zh-CN" sz="22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sz="2200" b="0" i="1" smtClean="0">
                          <a:latin typeface="Cambria Math" panose="02040503050406030204" pitchFamily="18" charset="0"/>
                        </a:rPr>
                        <m:t>].</m:t>
                      </m:r>
                    </m:oMath>
                  </m:oMathPara>
                </a14:m>
                <a:endParaRPr kumimoji="1" lang="en-US" altLang="zh-CN" sz="2200" i="1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6AC2D26-2E89-914E-ABA6-04380AA396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078" y="3973419"/>
                <a:ext cx="4823308" cy="1201163"/>
              </a:xfrm>
              <a:prstGeom prst="rect">
                <a:avLst/>
              </a:prstGeom>
              <a:blipFill>
                <a:blip r:embed="rId4"/>
                <a:stretch>
                  <a:fillRect t="-92632" r="-262" b="-1168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1531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SVM</a:t>
            </a:r>
            <a:endParaRPr lang="zh-CN" altLang="en-US" dirty="0"/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CB816AC2-CAA6-B248-B44A-E04FC355A65F}"/>
              </a:ext>
            </a:extLst>
          </p:cNvPr>
          <p:cNvSpPr txBox="1">
            <a:spLocks/>
          </p:cNvSpPr>
          <p:nvPr/>
        </p:nvSpPr>
        <p:spPr>
          <a:xfrm>
            <a:off x="592016" y="1757363"/>
            <a:ext cx="5979824" cy="30383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dirty="0"/>
              <a:t>Some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may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be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not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linear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separable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space,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but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are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linear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separable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in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some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feature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space.</a:t>
            </a:r>
          </a:p>
          <a:p>
            <a:r>
              <a:rPr kumimoji="1" lang="en-US" altLang="zh-CN" sz="2400" dirty="0"/>
              <a:t>We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use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some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function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to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map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from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data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space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to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feature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space.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CB4E6FE-E19E-4E41-8F95-BA74DE6FDB52}"/>
                  </a:ext>
                </a:extLst>
              </p:cNvPr>
              <p:cNvSpPr txBox="1"/>
              <p:nvPr/>
            </p:nvSpPr>
            <p:spPr>
              <a:xfrm>
                <a:off x="458297" y="5875143"/>
                <a:ext cx="8685703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charset="0"/>
                  <a:buChar char="•"/>
                </a:pPr>
                <a14:m>
                  <m:oMath xmlns:m="http://schemas.openxmlformats.org/officeDocument/2006/math">
                    <m:r>
                      <a:rPr kumimoji="1" lang="en-US" altLang="zh-CN" sz="2400" i="1" dirty="0">
                        <a:latin typeface="Cambria Math" charset="0"/>
                      </a:rPr>
                      <m:t>𝐾</m:t>
                    </m:r>
                    <m:r>
                      <a:rPr kumimoji="1" lang="en-US" altLang="zh-CN" sz="2400" i="1" dirty="0">
                        <a:latin typeface="Cambria Math" charset="0"/>
                      </a:rPr>
                      <m:t>(</m:t>
                    </m:r>
                    <m:r>
                      <a:rPr kumimoji="1" lang="en-US" altLang="zh-CN" sz="2400" b="1" i="1" dirty="0">
                        <a:latin typeface="Cambria Math" charset="0"/>
                      </a:rPr>
                      <m:t>𝒙</m:t>
                    </m:r>
                    <m:r>
                      <a:rPr kumimoji="1" lang="en-US" altLang="zh-CN" sz="2400" i="1" dirty="0">
                        <a:latin typeface="Cambria Math" charset="0"/>
                      </a:rPr>
                      <m:t>,</m:t>
                    </m:r>
                    <m:r>
                      <a:rPr kumimoji="1" lang="en-US" altLang="zh-CN" sz="2400" b="1" i="1" dirty="0">
                        <a:latin typeface="Cambria Math" charset="0"/>
                      </a:rPr>
                      <m:t>𝒛</m:t>
                    </m:r>
                    <m:r>
                      <a:rPr kumimoji="1" lang="en-US" altLang="zh-CN" sz="2400" i="1" dirty="0">
                        <a:latin typeface="Cambria Math" charset="0"/>
                      </a:rPr>
                      <m:t>)=</m:t>
                    </m:r>
                    <m:sSup>
                      <m:sSupPr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kumimoji="1" lang="en-US" altLang="zh-CN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400" b="1" i="1" dirty="0">
                                <a:latin typeface="Cambria Math" charset="0"/>
                              </a:rPr>
                              <m:t>𝒙</m:t>
                            </m:r>
                            <m:r>
                              <a:rPr kumimoji="1" lang="en-US" altLang="zh-CN" sz="2400" i="1" dirty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∙</m:t>
                            </m:r>
                            <m:r>
                              <a:rPr kumimoji="1" lang="en-US" altLang="zh-CN" sz="2400" b="1" i="1" dirty="0">
                                <a:latin typeface="Cambria Math" charset="0"/>
                              </a:rPr>
                              <m:t>𝒛</m:t>
                            </m:r>
                            <m:r>
                              <a:rPr kumimoji="1" lang="en-US" altLang="zh-CN" sz="2400" i="1" dirty="0">
                                <a:latin typeface="Cambria Math" charset="0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kumimoji="1" lang="en-US" altLang="zh-CN" sz="2400" i="1" dirty="0">
                            <a:latin typeface="Cambria Math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and</a:t>
                </a:r>
                <a:r>
                  <a:rPr kumimoji="1" lang="zh-CN" altLang="en-US" sz="2400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sz="2400" i="1" dirty="0">
                        <a:latin typeface="Cambria Math" charset="0"/>
                      </a:rPr>
                      <m:t>𝐾</m:t>
                    </m:r>
                    <m:r>
                      <a:rPr kumimoji="1" lang="en-US" altLang="zh-CN" sz="2400" i="1" dirty="0">
                        <a:latin typeface="Cambria Math" charset="0"/>
                      </a:rPr>
                      <m:t>(</m:t>
                    </m:r>
                    <m:r>
                      <a:rPr kumimoji="1" lang="en-US" altLang="zh-CN" sz="2400" b="1" i="1" dirty="0">
                        <a:latin typeface="Cambria Math" charset="0"/>
                      </a:rPr>
                      <m:t>𝒙</m:t>
                    </m:r>
                    <m:r>
                      <a:rPr kumimoji="1" lang="en-US" altLang="zh-CN" sz="2400" i="1" dirty="0">
                        <a:latin typeface="Cambria Math" charset="0"/>
                      </a:rPr>
                      <m:t>,</m:t>
                    </m:r>
                    <m:r>
                      <a:rPr kumimoji="1" lang="en-US" altLang="zh-CN" sz="2400" b="1" i="1" dirty="0">
                        <a:latin typeface="Cambria Math" charset="0"/>
                      </a:rPr>
                      <m:t>𝒛</m:t>
                    </m:r>
                    <m:r>
                      <a:rPr kumimoji="1" lang="en-US" altLang="zh-CN" sz="2400" i="1" dirty="0">
                        <a:latin typeface="Cambria Math" charset="0"/>
                      </a:rPr>
                      <m:t>)=</m:t>
                    </m:r>
                    <m:r>
                      <m:rPr>
                        <m:sty m:val="p"/>
                      </m:rPr>
                      <a:rPr kumimoji="1" lang="en-US" altLang="zh-CN" sz="2400" dirty="0">
                        <a:latin typeface="Cambria Math" charset="0"/>
                      </a:rPr>
                      <m:t>exp</m:t>
                    </m:r>
                    <m:r>
                      <a:rPr kumimoji="1" lang="en-US" altLang="zh-CN" sz="2400" i="1" dirty="0">
                        <a:latin typeface="Cambria Math" charset="0"/>
                      </a:rPr>
                      <m:t>⁡(−</m:t>
                    </m:r>
                    <m:r>
                      <a:rPr kumimoji="1" lang="en-US" altLang="zh-CN" sz="2400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  <m:r>
                      <a:rPr kumimoji="1" lang="en-US" altLang="zh-CN" sz="2400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∥</m:t>
                    </m:r>
                    <m:r>
                      <a:rPr kumimoji="1" lang="en-US" altLang="zh-CN" sz="2400" b="1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𝒙</m:t>
                    </m:r>
                    <m:r>
                      <a:rPr kumimoji="1" lang="en-US" altLang="zh-CN" sz="2400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r>
                      <a:rPr kumimoji="1" lang="en-US" altLang="zh-CN" sz="2400" b="1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𝒛</m:t>
                    </m:r>
                    <m:sSup>
                      <m:sSupPr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r>
                          <a:rPr kumimoji="1" lang="en-US" altLang="zh-CN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∥</m:t>
                        </m:r>
                      </m:e>
                      <m:sup>
                        <m:r>
                          <a:rPr kumimoji="1" lang="en-US" altLang="zh-CN" sz="2400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  <m:r>
                      <a:rPr kumimoji="1" lang="en-US" altLang="zh-CN" sz="2400" i="1" dirty="0">
                        <a:latin typeface="Cambria Math" charset="0"/>
                      </a:rPr>
                      <m:t>)</m:t>
                    </m:r>
                  </m:oMath>
                </a14:m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are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commonly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used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as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kernel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function.</a:t>
                </a: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1CB4E6FE-E19E-4E41-8F95-BA74DE6FD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97" y="5875143"/>
                <a:ext cx="8685703" cy="1107996"/>
              </a:xfrm>
              <a:prstGeom prst="rect">
                <a:avLst/>
              </a:prstGeom>
              <a:blipFill>
                <a:blip r:embed="rId3"/>
                <a:stretch>
                  <a:fillRect l="-1023" t="-34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9DE0783-01C3-CD4E-94D3-789A026D1F76}"/>
                  </a:ext>
                </a:extLst>
              </p:cNvPr>
              <p:cNvSpPr txBox="1"/>
              <p:nvPr/>
            </p:nvSpPr>
            <p:spPr>
              <a:xfrm>
                <a:off x="272808" y="3947209"/>
                <a:ext cx="3408625" cy="7875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1" lang="mr-IN" altLang="zh-C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1" lang="mr-IN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1" lang="mr-IN" altLang="zh-CN" i="0" smtClean="0">
                                  <a:latin typeface="Cambria Math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1" lang="mr-IN" altLang="zh-CN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is-I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b="0" i="1" smtClean="0">
                                  <a:latin typeface="Cambria Math" charset="0"/>
                                </a:rPr>
                                <m:t>𝑖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mr-IN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is-I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𝑖</m:t>
                              </m:r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=1,</m:t>
                              </m:r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𝑗</m:t>
                              </m:r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nary>
                        </m:e>
                      </m:func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39DE0783-01C3-CD4E-94D3-789A026D1F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08" y="3947209"/>
                <a:ext cx="3408625" cy="787523"/>
              </a:xfrm>
              <a:prstGeom prst="rect">
                <a:avLst/>
              </a:prstGeom>
              <a:blipFill>
                <a:blip r:embed="rId4"/>
                <a:stretch>
                  <a:fillRect l="-10000" t="-112698" r="-370" b="-16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右箭头 7">
            <a:extLst>
              <a:ext uri="{FF2B5EF4-FFF2-40B4-BE49-F238E27FC236}">
                <a16:creationId xmlns:a16="http://schemas.microsoft.com/office/drawing/2014/main" id="{B40DF574-3BCB-3848-8D06-AA9C0BA40027}"/>
              </a:ext>
            </a:extLst>
          </p:cNvPr>
          <p:cNvSpPr/>
          <p:nvPr/>
        </p:nvSpPr>
        <p:spPr>
          <a:xfrm>
            <a:off x="3685818" y="4597758"/>
            <a:ext cx="1359877" cy="433755"/>
          </a:xfrm>
          <a:prstGeom prst="rightArrow">
            <a:avLst/>
          </a:prstGeom>
          <a:solidFill>
            <a:schemeClr val="accent3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B8652E0-A43B-E341-9227-E663C1E897A4}"/>
                  </a:ext>
                </a:extLst>
              </p:cNvPr>
              <p:cNvSpPr txBox="1"/>
              <p:nvPr/>
            </p:nvSpPr>
            <p:spPr>
              <a:xfrm>
                <a:off x="4865734" y="3947209"/>
                <a:ext cx="3856440" cy="7875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kumimoji="1" lang="mr-IN" altLang="zh-CN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1" lang="mr-IN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1" lang="mr-IN" altLang="zh-CN" i="0" smtClean="0">
                                  <a:latin typeface="Cambria Math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1" lang="mr-IN" altLang="zh-CN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ctrlPr>
                                <a:rPr lang="is-I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b="0" i="1" smtClean="0">
                                  <a:latin typeface="Cambria Math" charset="0"/>
                                </a:rPr>
                                <m:t>𝑖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mr-IN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chr m:val="∑"/>
                              <m:ctrlPr>
                                <a:rPr lang="is-I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𝑖</m:t>
                              </m:r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=1,</m:t>
                              </m:r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𝑗</m:t>
                              </m:r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𝑚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is-I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𝐾</m:t>
                              </m:r>
                              <m: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b="1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en-US" altLang="zh-CN" b="0" i="1" smtClean="0">
                                  <a:solidFill>
                                    <a:srgbClr val="000000"/>
                                  </a:solidFill>
                                  <a:latin typeface="Cambria Math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B8652E0-A43B-E341-9227-E663C1E89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734" y="3947209"/>
                <a:ext cx="3856440" cy="787523"/>
              </a:xfrm>
              <a:prstGeom prst="rect">
                <a:avLst/>
              </a:prstGeom>
              <a:blipFill>
                <a:blip r:embed="rId5"/>
                <a:stretch>
                  <a:fillRect l="-9508" t="-112698" r="-1639" b="-16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3283E22-7A61-A847-86BD-63070899C06A}"/>
                  </a:ext>
                </a:extLst>
              </p:cNvPr>
              <p:cNvSpPr txBox="1"/>
              <p:nvPr/>
            </p:nvSpPr>
            <p:spPr>
              <a:xfrm>
                <a:off x="159026" y="4788321"/>
                <a:ext cx="3820533" cy="10332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𝑠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.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𝑡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.</m:t>
                      </m:r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zh-CN" alt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≥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0∧</m:t>
                      </m:r>
                      <m:nary>
                        <m:naryPr>
                          <m:chr m:val="∑"/>
                          <m:ctrlPr>
                            <a:rPr kumimoji="1" lang="is-I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is-I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=0,</m:t>
                      </m:r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∈[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].</m:t>
                      </m:r>
                    </m:oMath>
                  </m:oMathPara>
                </a14:m>
                <a:endParaRPr kumimoji="1" lang="en-US" altLang="zh-CN" i="1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3283E22-7A61-A847-86BD-63070899C0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26" y="4788321"/>
                <a:ext cx="3820533" cy="1033232"/>
              </a:xfrm>
              <a:prstGeom prst="rect">
                <a:avLst/>
              </a:prstGeom>
              <a:blipFill>
                <a:blip r:embed="rId6"/>
                <a:stretch>
                  <a:fillRect t="-86585" b="-1048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E94DFD6B-C82C-3A40-AEA7-A294A1EF8CCD}"/>
                  </a:ext>
                </a:extLst>
              </p:cNvPr>
              <p:cNvSpPr txBox="1"/>
              <p:nvPr/>
            </p:nvSpPr>
            <p:spPr>
              <a:xfrm>
                <a:off x="4744191" y="4788321"/>
                <a:ext cx="3820533" cy="10332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𝑠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.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𝑡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.</m:t>
                      </m:r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zh-CN" alt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𝛼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kumimoji="1"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≥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0∧</m:t>
                      </m:r>
                      <m:nary>
                        <m:naryPr>
                          <m:chr m:val="∑"/>
                          <m:ctrlPr>
                            <a:rPr kumimoji="1" lang="is-I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</m:sup>
                        <m:e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is-I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=0,</m:t>
                      </m:r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en-US" altLang="zh-CN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∈[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].</m:t>
                      </m:r>
                    </m:oMath>
                  </m:oMathPara>
                </a14:m>
                <a:endParaRPr kumimoji="1" lang="en-US" altLang="zh-CN" i="1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E94DFD6B-C82C-3A40-AEA7-A294A1EF8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191" y="4788321"/>
                <a:ext cx="3820533" cy="1033232"/>
              </a:xfrm>
              <a:prstGeom prst="rect">
                <a:avLst/>
              </a:prstGeom>
              <a:blipFill>
                <a:blip r:embed="rId7"/>
                <a:stretch>
                  <a:fillRect t="-86585" b="-1048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>
            <a:extLst>
              <a:ext uri="{FF2B5EF4-FFF2-40B4-BE49-F238E27FC236}">
                <a16:creationId xmlns:a16="http://schemas.microsoft.com/office/drawing/2014/main" id="{8DF86580-BAA5-F942-B25D-5358F9EF9D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88666" y="1322263"/>
            <a:ext cx="2563236" cy="225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714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altLang="zh-CN" dirty="0">
                <a:solidFill>
                  <a:schemeClr val="accent3">
                    <a:lumMod val="50000"/>
                  </a:schemeClr>
                </a:solidFill>
              </a:rPr>
              <a:t>SVM</a:t>
            </a:r>
          </a:p>
          <a:p>
            <a:pPr marL="514350" indent="-514350">
              <a:buAutoNum type="arabicPeriod"/>
            </a:pPr>
            <a:r>
              <a:rPr lang="en-US" altLang="zh-CN" dirty="0"/>
              <a:t>Boosting</a:t>
            </a:r>
          </a:p>
          <a:p>
            <a:pPr marL="514350" indent="-514350">
              <a:buAutoNum type="arabicPeriod"/>
            </a:pP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1472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Introduction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400" dirty="0"/>
              <a:t>It‘s often difficult to directly learn an accurate model for a non-trivial task.</a:t>
            </a:r>
          </a:p>
          <a:p>
            <a:r>
              <a:rPr kumimoji="1" lang="en-US" altLang="zh-CN" sz="2400" dirty="0"/>
              <a:t>How to use some weak learning algorithm to build a strong learner?</a:t>
            </a:r>
          </a:p>
          <a:p>
            <a:r>
              <a:rPr lang="en-US" altLang="zh-CN" sz="2400" dirty="0"/>
              <a:t>AdaBoost is one of the most prevalent and successful boosting algorithms. </a:t>
            </a:r>
          </a:p>
          <a:p>
            <a:pPr marL="514350" indent="-514350">
              <a:buAutoNum type="arabicPeriod"/>
            </a:pP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6886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Adaboost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endParaRPr lang="en-US" altLang="zh-CN" dirty="0"/>
          </a:p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D94979D3-3B26-7441-8FE3-EA5D8C3679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9111" y="1640218"/>
                <a:ext cx="8864260" cy="44196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000" dirty="0"/>
                  <a:t>Input: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charset="0"/>
                      </a:rPr>
                      <m:t>𝑆</m:t>
                    </m:r>
                    <m:r>
                      <a:rPr lang="en-US" altLang="zh-CN" sz="2000" i="1" smtClean="0">
                        <a:latin typeface="Cambria Math" charset="0"/>
                      </a:rPr>
                      <m:t>={</m:t>
                    </m:r>
                    <m:d>
                      <m:d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2000" i="1" smtClean="0"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latin typeface="Cambria Math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000" i="1" smtClean="0">
                                <a:latin typeface="Cambria Math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zh-CN" sz="2000" i="1" smtClean="0">
                        <a:latin typeface="Cambria Math" charset="0"/>
                      </a:rPr>
                      <m:t>,</m:t>
                    </m:r>
                    <m:d>
                      <m:d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000" i="1" smtClean="0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sz="2000" i="1" smtClean="0">
                            <a:latin typeface="Cambria Math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latin typeface="Cambria Math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000" i="1" smtClean="0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altLang="zh-CN" sz="2000" i="1" smtClean="0">
                        <a:latin typeface="Cambria Math" charset="0"/>
                      </a:rPr>
                      <m:t>,…,(</m:t>
                    </m:r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𝑥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en-US" altLang="zh-CN" sz="200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𝑦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charset="0"/>
                          </a:rPr>
                          <m:t>𝑛</m:t>
                        </m:r>
                      </m:sub>
                    </m:sSub>
                    <m:r>
                      <a:rPr lang="en-US" altLang="zh-CN" sz="2000" i="1" smtClean="0">
                        <a:latin typeface="Cambria Math" charset="0"/>
                      </a:rPr>
                      <m:t>)}</m:t>
                    </m:r>
                  </m:oMath>
                </a14:m>
                <a:r>
                  <a:rPr lang="en-US" altLang="zh-CN" sz="2000" dirty="0"/>
                  <a:t> and the base learner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ℊ</m:t>
                    </m:r>
                    <m:r>
                      <a:rPr lang="en-US" altLang="zh-CN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.</m:t>
                    </m:r>
                  </m:oMath>
                </a14:m>
                <a:endParaRPr lang="en-US" altLang="zh-CN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000" dirty="0"/>
                  <a:t>Initialization: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𝐷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𝑖</m:t>
                        </m:r>
                      </m:e>
                    </m:d>
                    <m:r>
                      <a:rPr lang="en-US" altLang="zh-CN" sz="200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i="1" smtClean="0">
                            <a:latin typeface="Cambria Math" charset="0"/>
                          </a:rPr>
                          <m:t>𝑛</m:t>
                        </m:r>
                      </m:den>
                    </m:f>
                    <m:r>
                      <a:rPr lang="en-US" altLang="zh-CN" sz="2000" i="1" smtClean="0">
                        <a:latin typeface="Cambria Math" charset="0"/>
                      </a:rPr>
                      <m:t>(</m:t>
                    </m:r>
                    <m:r>
                      <a:rPr lang="en-US" altLang="zh-CN" sz="2000" i="1" smtClean="0">
                        <a:latin typeface="Cambria Math" charset="0"/>
                      </a:rPr>
                      <m:t>𝑖</m:t>
                    </m:r>
                    <m:r>
                      <a:rPr lang="en-US" altLang="zh-CN" sz="2000" i="1" smtClean="0">
                        <a:latin typeface="Cambria Math" charset="0"/>
                      </a:rPr>
                      <m:t>∈[</m:t>
                    </m:r>
                    <m:r>
                      <a:rPr lang="en-US" altLang="zh-CN" sz="2000" i="1" smtClean="0">
                        <a:latin typeface="Cambria Math" charset="0"/>
                      </a:rPr>
                      <m:t>𝑛</m:t>
                    </m:r>
                    <m:r>
                      <a:rPr lang="en-US" altLang="zh-CN" sz="2000" i="1" smtClean="0">
                        <a:latin typeface="Cambria Math" charset="0"/>
                      </a:rPr>
                      <m:t>])</m:t>
                    </m:r>
                  </m:oMath>
                </a14:m>
                <a:endParaRPr lang="en-US" altLang="zh-CN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000" dirty="0"/>
                  <a:t>Algorithm: For </a:t>
                </a:r>
                <a:r>
                  <a:rPr lang="en-US" altLang="zh-CN" sz="2000" i="1" dirty="0"/>
                  <a:t>t = 1,2,··· ,T, 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000" i="1" dirty="0"/>
                  <a:t>	</a:t>
                </a:r>
                <a:r>
                  <a:rPr lang="en-US" altLang="zh-CN" sz="2000" dirty="0"/>
                  <a:t>1. Learn a base classifier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h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altLang="zh-CN" sz="2000" dirty="0"/>
                  <a:t> by the base learner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charset="0"/>
                        <a:ea typeface="Cambria Math" charset="0"/>
                        <a:cs typeface="Cambria Math" charset="0"/>
                      </a:rPr>
                      <m:t>ℊ</m:t>
                    </m:r>
                    <m:r>
                      <a:rPr lang="en-US" altLang="zh-CN" sz="2000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</m:oMath>
                </a14:m>
                <a:r>
                  <a:rPr lang="en-US" altLang="zh-CN" sz="2000" dirty="0"/>
                  <a:t>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𝐷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altLang="zh-CN" sz="2000" i="1" smtClean="0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h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US" altLang="zh-CN" sz="2000" i="1" smtClean="0">
                        <a:latin typeface="Cambria Math" charset="0"/>
                      </a:rPr>
                      <m:t>∈{</m:t>
                    </m:r>
                    <m:r>
                      <a:rPr lang="en-US" altLang="zh-CN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±1</m:t>
                    </m:r>
                    <m:r>
                      <a:rPr lang="en-US" altLang="zh-CN" sz="2000" i="1" smtClean="0">
                        <a:latin typeface="Cambria Math" charset="0"/>
                      </a:rPr>
                      <m:t>})</m:t>
                    </m:r>
                  </m:oMath>
                </a14:m>
                <a:endParaRPr lang="en-US" altLang="zh-CN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000" dirty="0"/>
                  <a:t>	2.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𝜖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b>
                    </m:sSub>
                    <m:r>
                      <a:rPr lang="en-US" altLang="zh-CN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≔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naryPr>
                      <m:sub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zh-CN" sz="20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sz="20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e>
                        </m:d>
                        <m:r>
                          <a:rPr lang="el-GR" altLang="zh-CN" sz="20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00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0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≠</m:t>
                            </m:r>
                            <m:sSub>
                              <m:sSubPr>
                                <m:ctrlPr>
                                  <a:rPr lang="en-US" altLang="zh-CN" sz="200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altLang="zh-CN" sz="200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00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000" i="1" smtClean="0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00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nary>
                    <m:r>
                      <a:rPr lang="en-US" altLang="zh-CN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𝛾</m:t>
                        </m:r>
                      </m:e>
                      <m:sub>
                        <m:r>
                          <a:rPr lang="en-US" altLang="zh-CN" sz="20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b>
                    </m:sSub>
                    <m:r>
                      <a:rPr lang="en-US" altLang="zh-CN" sz="2000" i="1">
                        <a:latin typeface="Cambria Math" charset="0"/>
                        <a:ea typeface="Cambria Math" charset="0"/>
                        <a:cs typeface="Cambria Math" charset="0"/>
                      </a:rPr>
                      <m:t>≔1−2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𝜖</m:t>
                        </m:r>
                      </m:e>
                      <m:sub>
                        <m:r>
                          <a:rPr lang="en-US" altLang="zh-CN" sz="20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𝛾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∈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sz="20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−1,1</m:t>
                            </m:r>
                          </m:e>
                        </m:d>
                      </m:e>
                    </m:d>
                  </m:oMath>
                </a14:m>
                <a:endParaRPr lang="en-US" altLang="zh-CN" sz="2000" dirty="0">
                  <a:ea typeface="Cambria Math" charset="0"/>
                  <a:cs typeface="Cambria Math" charset="0"/>
                </a:endParaRP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000" dirty="0"/>
                  <a:t>	3.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b>
                    </m:sSub>
                    <m:r>
                      <a:rPr lang="en-US" altLang="zh-CN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≔</m:t>
                    </m:r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00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mr-IN" altLang="zh-CN" sz="200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US" altLang="zh-CN" sz="20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1+</m:t>
                            </m:r>
                            <m:sSub>
                              <m:sSubPr>
                                <m:ctrlPr>
                                  <a:rPr lang="en-US" altLang="zh-CN" sz="200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en-US" altLang="zh-CN" sz="200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</m:num>
                          <m:den>
                            <m:r>
                              <a:rPr lang="en-US" altLang="zh-CN" sz="20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𝛾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</m:den>
                        </m:f>
                      </m:e>
                    </m:func>
                    <m:r>
                      <a:rPr lang="en-US" altLang="zh-CN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00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mr-IN" altLang="zh-CN" sz="200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fPr>
                          <m:num>
                            <m:r>
                              <a:rPr lang="en-US" altLang="zh-CN" sz="20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1−</m:t>
                            </m:r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</m:den>
                        </m:f>
                      </m:e>
                    </m:func>
                    <m:r>
                      <a:rPr lang="en-US" altLang="zh-CN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&gt;0(</m:t>
                    </m:r>
                    <m:sSub>
                      <m:sSubPr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𝜖</m:t>
                        </m:r>
                      </m:e>
                      <m:sub>
                        <m:r>
                          <a:rPr lang="en-US" altLang="zh-CN" sz="20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b>
                    </m:sSub>
                    <m:r>
                      <a:rPr lang="en-US" altLang="zh-CN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&lt;</m:t>
                    </m:r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den>
                    </m:f>
                    <m:r>
                      <a:rPr lang="en-US" altLang="zh-CN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endParaRPr lang="en-US" altLang="zh-CN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000" dirty="0"/>
                  <a:t>	4.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𝐷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charset="0"/>
                          </a:rPr>
                          <m:t>𝑡</m:t>
                        </m:r>
                        <m:r>
                          <a:rPr lang="en-US" altLang="zh-CN" sz="2000" i="1" smtClean="0">
                            <a:latin typeface="Cambria Math" charset="0"/>
                          </a:rPr>
                          <m:t>+1</m:t>
                        </m:r>
                      </m:sub>
                    </m:sSub>
                    <m:d>
                      <m:d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𝑖</m:t>
                        </m:r>
                      </m:e>
                    </m:d>
                    <m:r>
                      <a:rPr lang="en-US" altLang="zh-CN" sz="2000" i="1" smtClean="0"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𝐷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𝑖</m:t>
                        </m:r>
                      </m:e>
                    </m:d>
                    <m:r>
                      <a:rPr lang="en-US" altLang="zh-CN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∙</m:t>
                    </m:r>
                    <m:f>
                      <m:f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00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000" i="1" smtClean="0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altLang="zh-CN" sz="200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altLang="zh-CN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altLang="zh-CN" sz="2000" i="1" smtClean="0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00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000" i="1" smtClean="0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altLang="zh-CN" sz="200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2000" i="1" smtClean="0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 smtClean="0">
                                            <a:latin typeface="Cambria Math" panose="02040503050406030204" pitchFamily="18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 smtClean="0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000" i="1" smtClean="0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20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  <m:r>
                      <a:rPr lang="en-US" altLang="zh-CN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, </m:t>
                    </m:r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b>
                    </m:sSub>
                    <m:r>
                      <a:rPr lang="en-US" altLang="zh-CN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zh-CN" altLang="en-US" sz="20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nary>
                      <m:naryPr>
                        <m:chr m:val="∑"/>
                        <m:supHide m:val="on"/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naryPr>
                      <m:sub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charset="0"/>
                              </a:rPr>
                              <m:t>𝑡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>
                                <a:latin typeface="Cambria Math" charset="0"/>
                              </a:rPr>
                              <m:t>𝑖</m:t>
                            </m:r>
                          </m:e>
                        </m:d>
                        <m:r>
                          <a:rPr lang="en-US" altLang="zh-CN" sz="20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∙</m:t>
                        </m:r>
                        <m:func>
                          <m:func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r>
                                  <a:rPr lang="en-US" altLang="zh-CN" sz="20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∙</m:t>
                                </m:r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0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altLang="zh-CN" sz="20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zh-CN" sz="2000" i="1">
                                            <a:latin typeface="Cambria Math" panose="02040503050406030204" pitchFamily="18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2000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altLang="zh-CN" sz="2000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d>
                          </m:e>
                        </m:func>
                      </m:e>
                    </m:nary>
                  </m:oMath>
                </a14:m>
                <a:endParaRPr lang="en-US" altLang="zh-CN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000" dirty="0"/>
                  <a:t>Output: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charset="0"/>
                      </a:rPr>
                      <m:t>𝐹</m:t>
                    </m:r>
                    <m:d>
                      <m:d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lang="en-US" altLang="zh-CN" sz="2000" i="1" smtClean="0">
                        <a:latin typeface="Cambria Math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000" smtClean="0">
                        <a:latin typeface="Cambria Math" charset="0"/>
                      </a:rPr>
                      <m:t>sgn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latin typeface="Cambria Math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000" i="1" smtClean="0">
                                <a:latin typeface="Cambria Math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altLang="zh-CN" sz="2000" i="1" smtClean="0">
                        <a:latin typeface="Cambria Math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000" smtClean="0">
                        <a:latin typeface="Cambria Math" charset="0"/>
                      </a:rPr>
                      <m:t>sgn</m:t>
                    </m:r>
                    <m:r>
                      <a:rPr lang="en-US" altLang="zh-CN" sz="2000" i="1" smtClean="0">
                        <a:latin typeface="Cambria Math" charset="0"/>
                      </a:rPr>
                      <m:t>[</m:t>
                    </m:r>
                    <m:nary>
                      <m:naryPr>
                        <m:chr m:val="∑"/>
                        <m:ctrlPr>
                          <a:rPr lang="is-IS" altLang="zh-CN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000" i="1" smtClean="0">
                            <a:latin typeface="Cambria Math" charset="0"/>
                          </a:rPr>
                          <m:t>𝑡</m:t>
                        </m:r>
                        <m:r>
                          <a:rPr lang="en-US" altLang="zh-CN" sz="2000" i="1" smtClean="0"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000" i="1" smtClean="0">
                            <a:latin typeface="Cambria Math" charset="0"/>
                          </a:rPr>
                          <m:t>𝑇</m:t>
                        </m:r>
                      </m:sup>
                      <m:e>
                        <m:sSub>
                          <m:sSub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is-IS" altLang="zh-CN" sz="20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𝛼</m:t>
                            </m:r>
                          </m:e>
                          <m:sub>
                            <m:r>
                              <a:rPr lang="en-US" altLang="zh-CN" sz="20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sz="200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altLang="zh-CN" sz="20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(</m:t>
                        </m:r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lang="en-US" altLang="zh-CN" sz="20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)</m:t>
                        </m:r>
                      </m:e>
                    </m:nary>
                    <m:r>
                      <a:rPr lang="en-US" altLang="zh-CN" sz="2000" i="1" smtClean="0">
                        <a:latin typeface="Cambria Math" charset="0"/>
                      </a:rPr>
                      <m:t>]</m:t>
                    </m:r>
                  </m:oMath>
                </a14:m>
                <a:endParaRPr lang="en-US" altLang="zh-CN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altLang="zh-CN" sz="2000" i="1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altLang="zh-CN" sz="2000" i="1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altLang="zh-CN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altLang="zh-CN" sz="20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endParaRPr kumimoji="1" lang="zh-CN" altLang="en-US" sz="2000" dirty="0"/>
              </a:p>
            </p:txBody>
          </p:sp>
        </mc:Choice>
        <mc:Fallback xmlns=""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D94979D3-3B26-7441-8FE3-EA5D8C3679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111" y="1640218"/>
                <a:ext cx="8864260" cy="4419600"/>
              </a:xfrm>
              <a:prstGeom prst="rect">
                <a:avLst/>
              </a:prstGeom>
              <a:blipFill>
                <a:blip r:embed="rId3"/>
                <a:stretch>
                  <a:fillRect l="-860" t="-14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7588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Properties of AdaBoost 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8030D8E8-E873-BD43-B741-FF4DE066E4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91767" y="1752289"/>
                <a:ext cx="5930278" cy="47244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𝛼</m:t>
                        </m:r>
                      </m:e>
                      <m:sub>
                        <m:r>
                          <a:rPr lang="en-US" altLang="zh-CN" sz="2400" i="1" smtClean="0">
                            <a:latin typeface="Cambria Math" charset="0"/>
                          </a:rPr>
                          <m:t>𝑡</m:t>
                        </m:r>
                      </m:sub>
                    </m:sSub>
                    <m:r>
                      <a:rPr lang="en-US" altLang="zh-CN" sz="2400" i="1" smtClean="0">
                        <a:latin typeface="Cambria Math" charset="0"/>
                      </a:rPr>
                      <m:t>=</m:t>
                    </m:r>
                    <m:func>
                      <m:funcPr>
                        <m:ctrlPr>
                          <a:rPr lang="zh-CN" altLang="en-US" sz="24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 smtClean="0">
                            <a:latin typeface="Cambria Math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zh-CN" altLang="en-US" sz="24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altLang="zh-CN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smtClean="0">
                                    <a:latin typeface="Cambria Math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altLang="zh-CN" sz="240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𝛼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altLang="zh-CN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 smtClean="0">
                                    <a:latin typeface="Cambria Math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zh-CN" sz="2400" i="1" smtClean="0">
                                    <a:latin typeface="Cambria Math" charset="0"/>
                                  </a:rPr>
                                  <m:t>𝑡</m:t>
                                </m:r>
                              </m:sub>
                            </m:sSub>
                          </m:e>
                        </m:func>
                      </m:e>
                    </m:func>
                  </m:oMath>
                </a14:m>
                <a:endParaRPr lang="en-US" altLang="zh-CN" sz="2400" dirty="0"/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zh-CN" altLang="en-US" sz="2400" dirty="0"/>
                  <a:t>        </a:t>
                </a:r>
                <a:r>
                  <a:rPr lang="en-US" altLang="zh-CN" sz="2400" dirty="0"/>
                  <a:t>=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sz="2400">
                            <a:latin typeface="Cambria Math" charset="0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zh-CN" alt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>
                                    <a:latin typeface="Cambria Math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altLang="zh-CN" sz="24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𝛼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chr m:val="∑"/>
                                <m:supHide m:val="on"/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naryPr>
                              <m:sub>
                                <m:r>
                                  <a:rPr lang="en-US" altLang="zh-CN" sz="24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charset="0"/>
                                      </a:rPr>
                                      <m:t>𝐷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charset="0"/>
                                      </a:rPr>
                                      <m:t>𝑡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400" i="1">
                                        <a:latin typeface="Cambria Math" charset="0"/>
                                      </a:rPr>
                                      <m:t>𝑖</m:t>
                                    </m:r>
                                  </m:e>
                                </m:d>
                                <m:r>
                                  <a:rPr lang="en-US" altLang="zh-CN" sz="24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altLang="zh-CN" sz="240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altLang="zh-CN" sz="2400" i="1">
                                            <a:latin typeface="Cambria Math" panose="02040503050406030204" pitchFamily="18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400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𝛼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𝑡</m:t>
                                            </m:r>
                                          </m:sub>
                                        </m:sSub>
                                        <m:r>
                                          <a:rPr lang="en-US" altLang="zh-CN" sz="2400" i="1">
                                            <a:latin typeface="Cambria Math" charset="0"/>
                                            <a:ea typeface="Cambria Math" charset="0"/>
                                            <a:cs typeface="Cambria Math" charset="0"/>
                                          </a:rPr>
                                          <m:t>∙</m:t>
                                        </m:r>
                                        <m:sSub>
                                          <m:sSub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sSub>
                                          <m:sSub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2400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h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zh-CN" sz="2400" i="1">
                                                <a:latin typeface="Cambria Math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  <m:t>𝑡</m:t>
                                            </m:r>
                                          </m:sub>
                                        </m:sSub>
                                        <m:d>
                                          <m:dPr>
                                            <m:ctrlPr>
                                              <a:rPr lang="en-US" altLang="zh-CN" sz="2400" i="1">
                                                <a:latin typeface="Cambria Math" panose="02040503050406030204" pitchFamily="18" charset="0"/>
                                                <a:ea typeface="Cambria Math" charset="0"/>
                                                <a:cs typeface="Cambria Math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altLang="zh-CN" sz="2400" i="1">
                                                    <a:latin typeface="Cambria Math" panose="02040503050406030204" pitchFamily="18" charset="0"/>
                                                    <a:ea typeface="Cambria Math" charset="0"/>
                                                    <a:cs typeface="Cambria Math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altLang="zh-CN" sz="2400" i="1">
                                                    <a:latin typeface="Cambria Math" charset="0"/>
                                                    <a:ea typeface="Cambria Math" charset="0"/>
                                                    <a:cs typeface="Cambria Math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altLang="zh-CN" sz="2400" i="1">
                                                    <a:latin typeface="Cambria Math" charset="0"/>
                                                    <a:ea typeface="Cambria Math" charset="0"/>
                                                    <a:cs typeface="Cambria Math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</m:d>
                                      </m:e>
                                    </m:d>
                                  </m:e>
                                </m:func>
                              </m:e>
                            </m:nary>
                          </m:e>
                        </m:func>
                      </m:e>
                    </m:func>
                  </m:oMath>
                </a14:m>
                <a:endParaRPr lang="en-US" altLang="zh-CN" sz="2400" dirty="0"/>
              </a:p>
              <a:p>
                <a14:m>
                  <m:oMath xmlns:m="http://schemas.openxmlformats.org/officeDocument/2006/math">
                    <m:nary>
                      <m:naryPr>
                        <m:chr m:val="∏"/>
                        <m:subHide m:val="on"/>
                        <m:supHide m:val="on"/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 smtClean="0">
                                <a:latin typeface="Cambria Math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2400" i="1" smtClean="0">
                                <a:latin typeface="Cambria Math" charset="0"/>
                              </a:rPr>
                              <m:t>𝑡</m:t>
                            </m:r>
                          </m:sub>
                        </m:sSub>
                      </m:e>
                    </m:nary>
                    <m:r>
                      <a:rPr lang="en-US" altLang="zh-CN" sz="240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i="1" smtClean="0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 smtClean="0">
                            <a:latin typeface="Cambria Math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is-IS" altLang="zh-CN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400" i="1" smtClean="0">
                            <a:latin typeface="Cambria Math" charset="0"/>
                          </a:rPr>
                          <m:t>𝑖</m:t>
                        </m:r>
                        <m:r>
                          <a:rPr lang="en-US" altLang="zh-CN" sz="2400" i="1" smtClean="0">
                            <a:latin typeface="Cambria Math" charset="0"/>
                          </a:rPr>
                          <m:t>=1</m:t>
                        </m:r>
                      </m:sub>
                      <m:sup>
                        <m:r>
                          <a:rPr lang="en-US" altLang="zh-CN" sz="2400" i="1" smtClean="0">
                            <a:latin typeface="Cambria Math" charset="0"/>
                          </a:rPr>
                          <m:t>𝑛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altLang="zh-CN" sz="2400" smtClean="0">
                            <a:latin typeface="Cambria Math" charset="0"/>
                          </a:rPr>
                          <m:t>exp</m:t>
                        </m:r>
                        <m:r>
                          <a:rPr lang="en-US" altLang="zh-CN" sz="2400" i="1" smtClean="0">
                            <a:latin typeface="Cambria Math" charset="0"/>
                          </a:rPr>
                          <m:t>⁡(−</m:t>
                        </m:r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 smtClean="0">
                                <a:latin typeface="Cambria Math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240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 smtClean="0">
                            <a:latin typeface="Cambria Math" charset="0"/>
                          </a:rPr>
                          <m:t>𝑓</m:t>
                        </m:r>
                        <m:r>
                          <a:rPr lang="en-US" altLang="zh-CN" sz="2400" i="1" smtClean="0">
                            <a:latin typeface="Cambria Math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altLang="zh-CN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 smtClean="0">
                                <a:latin typeface="Cambria Math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zh-CN" sz="2400" i="1" smtClean="0">
                                <a:latin typeface="Cambria Math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400" i="1" smtClean="0">
                            <a:latin typeface="Cambria Math" charset="0"/>
                          </a:rPr>
                          <m:t>))</m:t>
                        </m:r>
                      </m:e>
                    </m:nary>
                  </m:oMath>
                </a14:m>
                <a:r>
                  <a:rPr lang="zh-CN" altLang="en-US" sz="2400" dirty="0"/>
                  <a:t> </a:t>
                </a:r>
                <a:r>
                  <a:rPr lang="en-US" altLang="zh-CN" sz="2400" dirty="0"/>
                  <a:t>is an average of the exponential surrogate loss </a:t>
                </a:r>
              </a:p>
              <a:p>
                <a:r>
                  <a:rPr lang="en-US" altLang="zh-CN" sz="2400" dirty="0"/>
                  <a:t>surrogate loss</a:t>
                </a:r>
                <a:r>
                  <a:rPr lang="zh-CN" altLang="en-US" sz="24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charset="0"/>
                      </a:rPr>
                      <m:t>𝐿</m:t>
                    </m:r>
                    <m:r>
                      <m:rPr>
                        <m:nor/>
                      </m:rPr>
                      <a:rPr lang="en-US" altLang="zh-CN" sz="2400" i="1" smtClean="0">
                        <a:latin typeface="Cambria Math" charset="0"/>
                      </a:rPr>
                      <m:t>= </m:t>
                    </m:r>
                    <m:r>
                      <m:rPr>
                        <m:nor/>
                      </m:rPr>
                      <a:rPr lang="en-US" altLang="zh-CN" sz="2400" dirty="0"/>
                      <m:t>exp</m:t>
                    </m:r>
                    <m:r>
                      <m:rPr>
                        <m:nor/>
                      </m:rPr>
                      <a:rPr lang="en-US" altLang="zh-CN" sz="2400" i="1" dirty="0" smtClean="0"/>
                      <m:t>(</m:t>
                    </m:r>
                    <m:r>
                      <m:rPr>
                        <m:nor/>
                      </m:rPr>
                      <a:rPr lang="en-US" altLang="zh-CN" sz="2400" i="1" dirty="0"/>
                      <m:t>−</m:t>
                    </m:r>
                    <m:r>
                      <m:rPr>
                        <m:nor/>
                      </m:rPr>
                      <a:rPr lang="en-US" altLang="zh-CN" sz="2400" i="1" dirty="0"/>
                      <m:t>y</m:t>
                    </m:r>
                    <m:r>
                      <m:rPr>
                        <m:nor/>
                      </m:rPr>
                      <a:rPr lang="en-US" altLang="zh-CN" sz="2400" i="1" dirty="0"/>
                      <m:t> · </m:t>
                    </m:r>
                    <m:r>
                      <m:rPr>
                        <m:nor/>
                      </m:rPr>
                      <a:rPr lang="en-US" altLang="zh-CN" sz="2400" i="1" dirty="0"/>
                      <m:t>f</m:t>
                    </m:r>
                    <m:r>
                      <m:rPr>
                        <m:nor/>
                      </m:rPr>
                      <a:rPr lang="en-US" altLang="zh-CN" sz="2400" i="1" dirty="0"/>
                      <m:t> (</m:t>
                    </m:r>
                    <m:r>
                      <m:rPr>
                        <m:nor/>
                      </m:rPr>
                      <a:rPr lang="en-US" altLang="zh-CN" sz="2400" i="1" dirty="0"/>
                      <m:t>x</m:t>
                    </m:r>
                    <m:r>
                      <m:rPr>
                        <m:nor/>
                      </m:rPr>
                      <a:rPr lang="en-US" altLang="zh-CN" sz="2400" i="1" dirty="0"/>
                      <m:t>))</m:t>
                    </m:r>
                    <m:r>
                      <m:rPr>
                        <m:nor/>
                      </m:rPr>
                      <a:rPr lang="zh-CN" altLang="en-US" sz="2400" dirty="0" smtClean="0"/>
                      <m:t> </m:t>
                    </m:r>
                  </m:oMath>
                </a14:m>
                <a:r>
                  <a:rPr lang="en-US" altLang="zh-CN" sz="2400" dirty="0"/>
                  <a:t>upper bounds the 0-1 loss. 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naryPr>
                      <m:sub>
                        <m:r>
                          <a:rPr lang="en-US" altLang="zh-CN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altLang="zh-CN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zh-CN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  <m:r>
                              <a:rPr lang="en-US" altLang="zh-CN" sz="240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+1</m:t>
                            </m:r>
                          </m:sub>
                        </m:sSub>
                        <m:d>
                          <m:dPr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𝑖</m:t>
                            </m:r>
                          </m:e>
                        </m:d>
                        <m:r>
                          <a:rPr lang="el-GR" altLang="zh-CN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𝕀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altLang="zh-CN" sz="2400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≠</m:t>
                            </m:r>
                            <m:sSub>
                              <m:sSub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4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h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𝑡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sz="24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sz="2400" i="1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2400" i="1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nary>
                    <m:r>
                      <a:rPr lang="en-US" altLang="zh-CN" sz="240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altLang="zh-CN" sz="2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altLang="zh-CN" sz="240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den>
                    </m:f>
                  </m:oMath>
                </a14:m>
                <a:endParaRPr lang="en-US" altLang="zh-CN" sz="2400" dirty="0"/>
              </a:p>
              <a:p>
                <a:endParaRPr lang="en-US" altLang="zh-CN" sz="2400" dirty="0"/>
              </a:p>
            </p:txBody>
          </p:sp>
        </mc:Choice>
        <mc:Fallback xmlns=""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8030D8E8-E873-BD43-B741-FF4DE066E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767" y="1752289"/>
                <a:ext cx="5930278" cy="4724400"/>
              </a:xfrm>
              <a:prstGeom prst="rect">
                <a:avLst/>
              </a:prstGeom>
              <a:blipFill>
                <a:blip r:embed="rId3"/>
                <a:stretch>
                  <a:fillRect l="-4060" t="-1340" r="-4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93F6BB25-CA25-BD44-BE6C-360025F0A3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68" y="2921482"/>
            <a:ext cx="2921955" cy="193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472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Properties of AdaBoost 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6A12F838-7A15-554E-8851-839394F0B5A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zh-CN" sz="2400" dirty="0"/>
                  <a:t>The empirical error of classifier returned by </a:t>
                </a:r>
                <a:r>
                  <a:rPr lang="en-US" altLang="zh-CN" sz="2400" dirty="0" err="1"/>
                  <a:t>Adaboost</a:t>
                </a:r>
                <a:r>
                  <a:rPr lang="en-US" altLang="zh-CN" sz="2400" dirty="0"/>
                  <a:t> verifies:</a:t>
                </a:r>
              </a:p>
              <a:p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pPr marL="0" indent="0">
                  <a:buNone/>
                </a:pPr>
                <a:r>
                  <a:rPr kumimoji="1" lang="en-US" altLang="zh-CN" sz="2400" dirty="0"/>
                  <a:t>If for every basic classifier </a:t>
                </a:r>
                <a14:m>
                  <m:oMath xmlns:m="http://schemas.openxmlformats.org/officeDocument/2006/math">
                    <m:r>
                      <a:rPr kumimoji="1" lang="en-US" altLang="zh-CN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𝛾</m:t>
                    </m:r>
                    <m:r>
                      <a:rPr kumimoji="1" lang="en-US" altLang="zh-CN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≤</m:t>
                    </m:r>
                    <m:f>
                      <m:f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kumimoji="1" lang="en-US" altLang="zh-CN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kumimoji="1" lang="en-US" altLang="zh-CN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den>
                    </m:f>
                    <m:r>
                      <a:rPr kumimoji="1" lang="en-US" altLang="zh-CN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−</m:t>
                    </m:r>
                    <m:sSub>
                      <m:sSub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bPr>
                      <m:e>
                        <m:r>
                          <a:rPr kumimoji="1" lang="en-US" altLang="zh-CN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𝜖</m:t>
                        </m:r>
                      </m:e>
                      <m:sub>
                        <m:r>
                          <a:rPr kumimoji="1" lang="en-US" altLang="zh-CN" sz="2400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𝑡</m:t>
                        </m:r>
                      </m:sub>
                    </m:sSub>
                    <m:r>
                      <a:rPr kumimoji="1" lang="en-US" altLang="zh-CN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, </m:t>
                    </m:r>
                    <m:r>
                      <a:rPr kumimoji="1" lang="en-US" altLang="zh-CN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𝑡</m:t>
                    </m:r>
                    <m:r>
                      <a:rPr kumimoji="1" lang="en-US" altLang="zh-CN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∈[</m:t>
                    </m:r>
                    <m:r>
                      <a:rPr kumimoji="1" lang="en-US" altLang="zh-CN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𝑇</m:t>
                    </m:r>
                    <m:r>
                      <a:rPr kumimoji="1" lang="en-US" altLang="zh-CN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]</m:t>
                    </m:r>
                  </m:oMath>
                </a14:m>
                <a:r>
                  <a:rPr kumimoji="1" lang="en-US" altLang="zh-CN" sz="2400" dirty="0"/>
                  <a:t>,</a:t>
                </a:r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</p:txBody>
          </p:sp>
        </mc:Choice>
        <mc:Fallback xmlns="">
          <p:sp>
            <p:nvSpPr>
              <p:cNvPr id="4" name="内容占位符 2">
                <a:extLst>
                  <a:ext uri="{FF2B5EF4-FFF2-40B4-BE49-F238E27FC236}">
                    <a16:creationId xmlns:a16="http://schemas.microsoft.com/office/drawing/2014/main" id="{6A12F838-7A15-554E-8851-839394F0B5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86" t="-2047" r="-4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37EACC4-B770-FC48-B4CE-320D5A909901}"/>
                  </a:ext>
                </a:extLst>
              </p:cNvPr>
              <p:cNvSpPr txBox="1"/>
              <p:nvPr/>
            </p:nvSpPr>
            <p:spPr>
              <a:xfrm>
                <a:off x="2321432" y="2583436"/>
                <a:ext cx="3964034" cy="952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400" b="0" i="1" smtClean="0">
                          <a:latin typeface="Cambria Math" charset="0"/>
                        </a:rPr>
                        <m:t>𝑅</m:t>
                      </m:r>
                      <m:r>
                        <a:rPr kumimoji="1" lang="en-US" altLang="zh-CN" sz="2400" b="0" i="1" smtClean="0">
                          <a:latin typeface="Cambria Math" charset="0"/>
                        </a:rPr>
                        <m:t>(</m:t>
                      </m:r>
                      <m:r>
                        <a:rPr kumimoji="1" lang="en-US" altLang="zh-CN" sz="2400" b="0" i="1" smtClean="0">
                          <a:latin typeface="Cambria Math" charset="0"/>
                        </a:rPr>
                        <m:t>h</m:t>
                      </m:r>
                      <m:r>
                        <a:rPr kumimoji="1" lang="en-US" altLang="zh-CN" sz="2400" b="0" i="1" smtClean="0">
                          <a:latin typeface="Cambria Math" charset="0"/>
                        </a:rPr>
                        <m:t>)≤</m:t>
                      </m:r>
                      <m:func>
                        <m:funcPr>
                          <m:ctrlPr>
                            <a:rPr kumimoji="1" lang="en-US" altLang="zh-CN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zh-CN" sz="24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exp</m:t>
                          </m:r>
                        </m:fName>
                        <m:e>
                          <m: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[−2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kumimoji="1" lang="en-US" altLang="zh-CN" sz="24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naryPr>
                            <m:sub>
                              <m:r>
                                <a:rPr kumimoji="1" lang="en-U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p>
                                <m:sSupPr>
                                  <m:ctrlPr>
                                    <a:rPr kumimoji="1" lang="en-US" altLang="zh-CN" sz="2400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1" lang="en-US" altLang="zh-CN" sz="2400" b="0" i="1" smtClean="0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kumimoji="1" lang="en-US" altLang="zh-CN" sz="2400" b="0" i="1" smtClean="0">
                                              <a:latin typeface="Cambria Math" panose="02040503050406030204" pitchFamily="18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kumimoji="1" lang="en-US" altLang="zh-CN" sz="2400" b="0" i="1" smtClean="0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kumimoji="1" lang="en-US" altLang="zh-CN" sz="2400" b="0" i="1" smtClean="0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r>
                                        <a:rPr kumimoji="1" lang="en-US" altLang="zh-CN" sz="2400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kumimoji="1" lang="en-US" altLang="zh-CN" sz="2400" b="0" i="1" smtClean="0">
                                              <a:latin typeface="Cambria Math" panose="02040503050406030204" pitchFamily="18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1" lang="en-US" altLang="zh-CN" sz="2400" b="0" i="1" smtClean="0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𝜖</m:t>
                                          </m:r>
                                        </m:e>
                                        <m:sub>
                                          <m:r>
                                            <a:rPr kumimoji="1" lang="en-US" altLang="zh-CN" sz="2400" b="0" i="1" smtClean="0">
                                              <a:latin typeface="Cambria Math" charset="0"/>
                                              <a:ea typeface="Cambria Math" charset="0"/>
                                              <a:cs typeface="Cambria Math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kumimoji="1" lang="en-US" altLang="zh-CN" sz="2400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kumimoji="1" lang="en-U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37EACC4-B770-FC48-B4CE-320D5A9099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1432" y="2583436"/>
                <a:ext cx="3964034" cy="952761"/>
              </a:xfrm>
              <a:prstGeom prst="rect">
                <a:avLst/>
              </a:prstGeom>
              <a:blipFill>
                <a:blip r:embed="rId4"/>
                <a:stretch>
                  <a:fillRect l="-958" t="-131579" r="-1917" b="-1921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AEF7B7C-7FC6-1B45-AC5F-0A4926BC2BFB}"/>
                  </a:ext>
                </a:extLst>
              </p:cNvPr>
              <p:cNvSpPr txBox="1"/>
              <p:nvPr/>
            </p:nvSpPr>
            <p:spPr>
              <a:xfrm>
                <a:off x="3190243" y="5246769"/>
                <a:ext cx="27635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400" b="0" i="1" smtClean="0">
                          <a:latin typeface="Cambria Math" charset="0"/>
                        </a:rPr>
                        <m:t>𝑅</m:t>
                      </m:r>
                      <m:r>
                        <a:rPr kumimoji="1" lang="en-US" altLang="zh-CN" sz="2400" b="0" i="1" smtClean="0">
                          <a:latin typeface="Cambria Math" charset="0"/>
                        </a:rPr>
                        <m:t>(</m:t>
                      </m:r>
                      <m:r>
                        <a:rPr kumimoji="1" lang="en-US" altLang="zh-CN" sz="2400" b="0" i="1" smtClean="0">
                          <a:latin typeface="Cambria Math" charset="0"/>
                        </a:rPr>
                        <m:t>h</m:t>
                      </m:r>
                      <m:r>
                        <a:rPr kumimoji="1" lang="en-US" altLang="zh-CN" sz="2400" b="0" i="1" smtClean="0">
                          <a:latin typeface="Cambria Math" charset="0"/>
                        </a:rPr>
                        <m:t>)≤</m:t>
                      </m:r>
                      <m:func>
                        <m:funcPr>
                          <m:ctrlPr>
                            <a:rPr kumimoji="1" lang="en-US" altLang="zh-CN" sz="24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kumimoji="1" lang="en-US" altLang="zh-CN" sz="24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exp</m:t>
                          </m:r>
                        </m:fName>
                        <m:e>
                          <m: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(−2</m:t>
                          </m:r>
                          <m:sSup>
                            <m:sSupPr>
                              <m:ctrlPr>
                                <a:rPr kumimoji="1" lang="en-US" altLang="zh-CN" sz="24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𝛾</m:t>
                              </m:r>
                            </m:e>
                            <m:sup>
                              <m:r>
                                <a:rPr kumimoji="1" lang="en-US" altLang="zh-CN" sz="24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𝑇</m:t>
                          </m:r>
                          <m:r>
                            <a:rPr kumimoji="1" lang="en-US" altLang="zh-CN" sz="24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AEF7B7C-7FC6-1B45-AC5F-0A4926BC2B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0243" y="5246769"/>
                <a:ext cx="2763513" cy="369332"/>
              </a:xfrm>
              <a:prstGeom prst="rect">
                <a:avLst/>
              </a:prstGeom>
              <a:blipFill>
                <a:blip r:embed="rId5"/>
                <a:stretch>
                  <a:fillRect l="-1370" r="-2740" b="-3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2937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09595" y="3199600"/>
            <a:ext cx="4724809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58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475</Words>
  <Application>Microsoft Office PowerPoint</Application>
  <PresentationFormat>全屏显示(4:3)</PresentationFormat>
  <Paragraphs>159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Mangal</vt:lpstr>
      <vt:lpstr>等线</vt:lpstr>
      <vt:lpstr>等线 Light</vt:lpstr>
      <vt:lpstr>楷体</vt:lpstr>
      <vt:lpstr>宋体</vt:lpstr>
      <vt:lpstr>Arial</vt:lpstr>
      <vt:lpstr>Calibri</vt:lpstr>
      <vt:lpstr>Calibri Light</vt:lpstr>
      <vt:lpstr>Cambria Math</vt:lpstr>
      <vt:lpstr>Wingdings</vt:lpstr>
      <vt:lpstr>Office 主题​​</vt:lpstr>
      <vt:lpstr>Classical Machine Learning Algorithm: SVM and Boosting  王立威 北京大学</vt:lpstr>
      <vt:lpstr>Content</vt:lpstr>
      <vt:lpstr>Content</vt:lpstr>
      <vt:lpstr>Classification</vt:lpstr>
      <vt:lpstr>Linear Classifier</vt:lpstr>
      <vt:lpstr>Support Vector Machine</vt:lpstr>
      <vt:lpstr>Support Vector Machine</vt:lpstr>
      <vt:lpstr>KKT Conditions</vt:lpstr>
      <vt:lpstr>Dual Problem</vt:lpstr>
      <vt:lpstr>Non-separable case</vt:lpstr>
      <vt:lpstr>KKT Conditions</vt:lpstr>
      <vt:lpstr>Dual Problem</vt:lpstr>
      <vt:lpstr>Kernel SVM</vt:lpstr>
      <vt:lpstr>Content</vt:lpstr>
      <vt:lpstr>Introduction</vt:lpstr>
      <vt:lpstr>Adaboost</vt:lpstr>
      <vt:lpstr>Properties of AdaBoost </vt:lpstr>
      <vt:lpstr>Properties of AdaBoost </vt:lpstr>
      <vt:lpstr>PowerPoint 演示文稿</vt:lpstr>
    </vt:vector>
  </TitlesOfParts>
  <Company>ccf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（报告题目） （报告人） （单位） （日期） </dc:title>
  <dc:creator>ccf fei</dc:creator>
  <cp:lastModifiedBy>user</cp:lastModifiedBy>
  <cp:revision>9</cp:revision>
  <dcterms:created xsi:type="dcterms:W3CDTF">2019-09-13T00:52:41Z</dcterms:created>
  <dcterms:modified xsi:type="dcterms:W3CDTF">2019-10-18T02:42:13Z</dcterms:modified>
</cp:coreProperties>
</file>